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68" r:id="rId4"/>
    <p:sldId id="313" r:id="rId5"/>
    <p:sldId id="270" r:id="rId6"/>
    <p:sldId id="315" r:id="rId7"/>
    <p:sldId id="317" r:id="rId8"/>
    <p:sldId id="272" r:id="rId9"/>
    <p:sldId id="264" r:id="rId10"/>
    <p:sldId id="316" r:id="rId11"/>
    <p:sldId id="276" r:id="rId1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85" autoAdjust="0"/>
    <p:restoredTop sz="94660"/>
  </p:normalViewPr>
  <p:slideViewPr>
    <p:cSldViewPr>
      <p:cViewPr varScale="1">
        <p:scale>
          <a:sx n="59" d="100"/>
          <a:sy n="59" d="100"/>
        </p:scale>
        <p:origin x="198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F1AE77-DF25-4BA0-A5CA-F0765CE740B7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B3B12B-EFA3-442D-915C-59089AB93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654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0AE13-71DD-49D3-A247-E4252EA7B8C3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CE129-2785-4231-829D-83927ED02F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794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6CBBFD-4286-4BEA-997E-8CE71C377570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614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6CBBFD-4286-4BEA-997E-8CE71C377570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63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dirty="0" err="1" smtClean="0"/>
              <a:t>Scaffolded</a:t>
            </a:r>
            <a:r>
              <a:rPr lang="en-GB" baseline="0" dirty="0" smtClean="0"/>
              <a:t> means activities provided by OCR will provide instructions to be followed. But, if you want, you can set less </a:t>
            </a:r>
            <a:r>
              <a:rPr lang="en-GB" baseline="0" dirty="0" err="1" smtClean="0"/>
              <a:t>scaffolded</a:t>
            </a:r>
            <a:r>
              <a:rPr lang="en-GB" baseline="0" dirty="0" smtClean="0"/>
              <a:t> activities for these groups.</a:t>
            </a:r>
            <a:endParaRPr lang="en-GB" dirty="0" smtClean="0"/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96DAC2-0069-4219-B1E9-341E2ED55985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420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dirty="0" err="1" smtClean="0"/>
              <a:t>Scaffolded</a:t>
            </a:r>
            <a:r>
              <a:rPr lang="en-GB" baseline="0" dirty="0" smtClean="0"/>
              <a:t> means activities provided by OCR will provide instructions to be followed. But, if you want, you can set less </a:t>
            </a:r>
            <a:r>
              <a:rPr lang="en-GB" baseline="0" dirty="0" err="1" smtClean="0"/>
              <a:t>scaffolded</a:t>
            </a:r>
            <a:r>
              <a:rPr lang="en-GB" baseline="0" dirty="0" smtClean="0"/>
              <a:t> activities for these groups.</a:t>
            </a:r>
            <a:endParaRPr lang="en-GB" dirty="0" smtClean="0"/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96DAC2-0069-4219-B1E9-341E2ED55985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899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7519-F319-45AD-982F-38628459A3A2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4C7B-1722-4A1C-A1E8-504C023F9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967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7519-F319-45AD-982F-38628459A3A2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4C7B-1722-4A1C-A1E8-504C023F9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658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7519-F319-45AD-982F-38628459A3A2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4C7B-1722-4A1C-A1E8-504C023F9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723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4572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8313" y="1773238"/>
            <a:ext cx="8280400" cy="38163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872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7519-F319-45AD-982F-38628459A3A2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4C7B-1722-4A1C-A1E8-504C023F9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490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7519-F319-45AD-982F-38628459A3A2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4C7B-1722-4A1C-A1E8-504C023F9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97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7519-F319-45AD-982F-38628459A3A2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4C7B-1722-4A1C-A1E8-504C023F9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004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7519-F319-45AD-982F-38628459A3A2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4C7B-1722-4A1C-A1E8-504C023F9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169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7519-F319-45AD-982F-38628459A3A2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4C7B-1722-4A1C-A1E8-504C023F9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983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7519-F319-45AD-982F-38628459A3A2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4C7B-1722-4A1C-A1E8-504C023F9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448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7519-F319-45AD-982F-38628459A3A2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4C7B-1722-4A1C-A1E8-504C023F9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048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7519-F319-45AD-982F-38628459A3A2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4C7B-1722-4A1C-A1E8-504C023F9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353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wdDnDiag">
          <a:fgClr>
            <a:schemeClr val="accent1"/>
          </a:fgClr>
          <a:bgClr>
            <a:schemeClr val="accent5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F7519-F319-45AD-982F-38628459A3A2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B4C7B-1722-4A1C-A1E8-504C023F9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747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sc.org/" TargetMode="External"/><Relationship Id="rId2" Type="http://schemas.openxmlformats.org/officeDocument/2006/relationships/hyperlink" Target="http://www.rsc.org/careers/futur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mpoundchem.com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edu.rsc.org/resources/collections/global-experiment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51520" y="1340768"/>
            <a:ext cx="8712968" cy="51845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Get ready to see your world in a new way….</a:t>
            </a:r>
            <a:endParaRPr lang="en-GB" altLang="en-US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568952" cy="891530"/>
          </a:xfrm>
          <a:prstGeom prst="round2Same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b="1" dirty="0" smtClean="0"/>
              <a:t>Welcome to Chemistry</a:t>
            </a:r>
            <a:endParaRPr lang="en-GB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3459" y="2400475"/>
            <a:ext cx="3744630" cy="30651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5822" y="1916832"/>
            <a:ext cx="4533947" cy="936104"/>
          </a:xfrm>
          <a:prstGeom prst="wedgeRoundRectCallout">
            <a:avLst>
              <a:gd name="adj1" fmla="val 62851"/>
              <a:gd name="adj2" fmla="val 40628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ysClr val="windowText" lastClr="000000"/>
                </a:solidFill>
              </a:rPr>
              <a:t>How many atoms are the in a beaker of water?</a:t>
            </a:r>
            <a:endParaRPr lang="en-GB" dirty="0">
              <a:solidFill>
                <a:sysClr val="windowText" lastClr="00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47617" y="3284984"/>
            <a:ext cx="4533947" cy="936104"/>
          </a:xfrm>
          <a:prstGeom prst="wedgeRoundRectCallout">
            <a:avLst>
              <a:gd name="adj1" fmla="val 62239"/>
              <a:gd name="adj2" fmla="val 9548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ysClr val="windowText" lastClr="000000"/>
                </a:solidFill>
              </a:rPr>
              <a:t>How does your blood regulate its pH?</a:t>
            </a:r>
            <a:endParaRPr lang="en-GB" dirty="0">
              <a:solidFill>
                <a:sysClr val="windowText" lastClr="00000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447616" y="4653136"/>
            <a:ext cx="4533947" cy="1440160"/>
          </a:xfrm>
          <a:prstGeom prst="wedgeRoundRectCallout">
            <a:avLst>
              <a:gd name="adj1" fmla="val 68656"/>
              <a:gd name="adj2" fmla="val -62751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ysClr val="windowText" lastClr="000000"/>
                </a:solidFill>
              </a:rPr>
              <a:t>Why are some chemicals coloured when others are colourless?</a:t>
            </a:r>
            <a:endParaRPr lang="en-GB" dirty="0">
              <a:solidFill>
                <a:sysClr val="windowText" lastClr="000000"/>
              </a:solidFill>
            </a:endParaRPr>
          </a:p>
        </p:txBody>
      </p:sp>
      <p:pic>
        <p:nvPicPr>
          <p:cNvPr id="9" name="Picture 1" descr="Science dept_spec_logo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161" y="6039493"/>
            <a:ext cx="2200275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708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Why Chemistry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r>
              <a:rPr lang="en-GB" dirty="0">
                <a:hlinkClick r:id="rId2"/>
              </a:rPr>
              <a:t>http://www.rsc.org/careers/future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endParaRPr lang="en-GB" dirty="0"/>
          </a:p>
          <a:p>
            <a:pPr lvl="0"/>
            <a:r>
              <a:rPr lang="en-GB" dirty="0"/>
              <a:t>I</a:t>
            </a:r>
            <a:r>
              <a:rPr lang="en-GB" dirty="0" smtClean="0"/>
              <a:t>t’s </a:t>
            </a:r>
            <a:r>
              <a:rPr lang="en-GB" dirty="0"/>
              <a:t>worth exploring the </a:t>
            </a:r>
            <a:r>
              <a:rPr lang="en-GB" b="1" dirty="0"/>
              <a:t>Royal Society of</a:t>
            </a:r>
            <a:r>
              <a:rPr lang="en-GB" dirty="0"/>
              <a:t> </a:t>
            </a:r>
            <a:r>
              <a:rPr lang="en-GB" b="1" dirty="0"/>
              <a:t>Chemistry</a:t>
            </a:r>
            <a:r>
              <a:rPr lang="en-GB" dirty="0"/>
              <a:t> Website over the summer (</a:t>
            </a:r>
            <a:r>
              <a:rPr lang="en-GB" u="sng" dirty="0">
                <a:hlinkClick r:id="rId3"/>
              </a:rPr>
              <a:t>http://www.rsc.org</a:t>
            </a:r>
            <a:r>
              <a:rPr lang="en-GB" dirty="0" smtClean="0"/>
              <a:t>).</a:t>
            </a:r>
            <a:r>
              <a:rPr lang="en-GB" dirty="0"/>
              <a:t> </a:t>
            </a:r>
            <a:endParaRPr lang="en-GB" dirty="0" smtClean="0"/>
          </a:p>
          <a:p>
            <a:pPr lvl="0"/>
            <a:endParaRPr lang="en-GB" dirty="0"/>
          </a:p>
          <a:p>
            <a:pPr lvl="0"/>
            <a:r>
              <a:rPr lang="en-GB" dirty="0"/>
              <a:t>Now is an opportunity to explore the scientific community you are joining on social network, the internet is full of Science and Chemistry blogs, twitter accounts and podcasts. A quick search for some key terms that interest you can reveal some true gems, for those unsure where to start </a:t>
            </a:r>
            <a:r>
              <a:rPr lang="en-GB" u="sng" dirty="0">
                <a:hlinkClick r:id="rId4"/>
              </a:rPr>
              <a:t>www.compoundchem.com</a:t>
            </a:r>
            <a:r>
              <a:rPr lang="en-GB" dirty="0"/>
              <a:t> </a:t>
            </a:r>
            <a:r>
              <a:rPr lang="en-GB" dirty="0" smtClean="0"/>
              <a:t>is a </a:t>
            </a:r>
            <a:r>
              <a:rPr lang="en-GB" dirty="0"/>
              <a:t>fascinating </a:t>
            </a:r>
            <a:r>
              <a:rPr lang="en-GB" dirty="0" smtClean="0"/>
              <a:t>blog </a:t>
            </a:r>
            <a:r>
              <a:rPr lang="en-GB" dirty="0"/>
              <a:t>and “</a:t>
            </a:r>
            <a:r>
              <a:rPr lang="en-GB" i="1" dirty="0"/>
              <a:t>The Infinity Monkey Cage</a:t>
            </a:r>
            <a:r>
              <a:rPr lang="en-GB" dirty="0"/>
              <a:t>” is a great podcast.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94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5400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GB" sz="2400" dirty="0" smtClean="0"/>
              <a:t>Thee accompanying letter is more detailed but…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400" dirty="0" smtClean="0"/>
              <a:t>Read and complete the questions on the </a:t>
            </a:r>
            <a:r>
              <a:rPr lang="en-GB" sz="2400" b="1" dirty="0" smtClean="0"/>
              <a:t>scanned sheets.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400" dirty="0" smtClean="0"/>
              <a:t>Read through the </a:t>
            </a:r>
            <a:r>
              <a:rPr lang="en-GB" sz="2400" b="1" dirty="0" smtClean="0"/>
              <a:t>AQA Transition Pack </a:t>
            </a:r>
            <a:r>
              <a:rPr lang="en-GB" sz="2400" dirty="0" smtClean="0"/>
              <a:t>booklet you have been given and complete the activities.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400" dirty="0" smtClean="0"/>
              <a:t>Then complete the </a:t>
            </a:r>
            <a:r>
              <a:rPr lang="en-GB" sz="2400" b="1" dirty="0" smtClean="0"/>
              <a:t>‘Key </a:t>
            </a:r>
            <a:r>
              <a:rPr lang="en-GB" sz="2400" b="1" dirty="0"/>
              <a:t>Facts to Find and Learn’ </a:t>
            </a:r>
            <a:r>
              <a:rPr lang="en-GB" sz="2400" dirty="0" smtClean="0"/>
              <a:t>worksheet. </a:t>
            </a:r>
          </a:p>
          <a:p>
            <a:pPr marL="514350" lvl="0" indent="-514350">
              <a:buFont typeface="+mj-lt"/>
              <a:buAutoNum type="arabicPeriod"/>
            </a:pPr>
            <a:endParaRPr lang="en-GB" sz="2400" dirty="0"/>
          </a:p>
          <a:p>
            <a:pPr marL="0" lvl="0" indent="0" algn="ctr">
              <a:buNone/>
            </a:pPr>
            <a:r>
              <a:rPr lang="en-GB" sz="2400" dirty="0" smtClean="0"/>
              <a:t>If you read the letter you will find out where to find answers!</a:t>
            </a:r>
          </a:p>
          <a:p>
            <a:pPr marL="0" lvl="0" indent="0" algn="ctr">
              <a:buNone/>
            </a:pPr>
            <a:endParaRPr lang="en-GB" sz="2400" dirty="0" smtClean="0"/>
          </a:p>
          <a:p>
            <a:pPr marL="0" lvl="0" indent="0" algn="ctr">
              <a:buNone/>
            </a:pPr>
            <a:r>
              <a:rPr lang="en-GB" sz="2200" b="1" i="1" dirty="0" smtClean="0"/>
              <a:t>You </a:t>
            </a:r>
            <a:r>
              <a:rPr lang="en-GB" sz="2200" b="1" i="1" dirty="0"/>
              <a:t>will be tested on </a:t>
            </a:r>
            <a:r>
              <a:rPr lang="en-GB" sz="2200" b="1" i="1" dirty="0" smtClean="0"/>
              <a:t>the </a:t>
            </a:r>
            <a:r>
              <a:rPr lang="en-GB" sz="2200" b="1" i="1" dirty="0"/>
              <a:t>‘Key Facts to Find and </a:t>
            </a:r>
            <a:r>
              <a:rPr lang="en-GB" sz="2200" b="1" i="1" dirty="0" smtClean="0"/>
              <a:t>Learn’ during </a:t>
            </a:r>
            <a:r>
              <a:rPr lang="en-GB" sz="2200" b="1" i="1" dirty="0"/>
              <a:t>your </a:t>
            </a:r>
            <a:r>
              <a:rPr lang="en-GB" sz="2200" b="1" i="1" dirty="0">
                <a:solidFill>
                  <a:srgbClr val="FF0000"/>
                </a:solidFill>
              </a:rPr>
              <a:t>first</a:t>
            </a:r>
            <a:r>
              <a:rPr lang="en-GB" sz="2200" b="1" i="1" dirty="0"/>
              <a:t> Chemistry lesson in September</a:t>
            </a:r>
            <a:r>
              <a:rPr lang="en-GB" sz="2200" b="1" i="1" dirty="0" smtClean="0"/>
              <a:t>.</a:t>
            </a:r>
          </a:p>
          <a:p>
            <a:pPr marL="0" lvl="0" indent="0" algn="ctr">
              <a:buNone/>
            </a:pPr>
            <a:r>
              <a:rPr lang="en-GB" sz="2200" b="1" i="1" dirty="0" smtClean="0"/>
              <a:t>The test may also include some of the facts from the              </a:t>
            </a:r>
            <a:endParaRPr lang="en-GB" sz="2200" b="1" i="1" dirty="0" smtClean="0"/>
          </a:p>
          <a:p>
            <a:pPr marL="0" lvl="0" indent="0" algn="ctr">
              <a:buNone/>
            </a:pPr>
            <a:r>
              <a:rPr lang="en-GB" sz="2200" b="1" i="1" dirty="0" smtClean="0"/>
              <a:t>AQA </a:t>
            </a:r>
            <a:r>
              <a:rPr lang="en-GB" sz="2200" b="1" i="1" dirty="0" smtClean="0"/>
              <a:t>Transition </a:t>
            </a:r>
            <a:r>
              <a:rPr lang="en-GB" sz="2200" b="1" i="1" dirty="0" smtClean="0"/>
              <a:t>Pack</a:t>
            </a:r>
          </a:p>
          <a:p>
            <a:pPr marL="0" lvl="0" indent="0" algn="ctr">
              <a:buNone/>
            </a:pPr>
            <a:r>
              <a:rPr lang="en-GB" sz="2200" b="1" i="1" dirty="0" smtClean="0"/>
              <a:t>And yes the test is important- otherwise we wouldn’t ask you to do it!</a:t>
            </a:r>
            <a:r>
              <a:rPr lang="en-GB" sz="2200" b="1" i="1" dirty="0" smtClean="0">
                <a:sym typeface="Wingdings" panose="05000000000000000000" pitchFamily="2" charset="2"/>
              </a:rPr>
              <a:t></a:t>
            </a:r>
            <a:endParaRPr lang="en-GB" sz="2200" b="1" i="1" dirty="0" smtClean="0"/>
          </a:p>
          <a:p>
            <a:pPr marL="0" lvl="0" indent="0" algn="ctr">
              <a:buNone/>
            </a:pPr>
            <a:endParaRPr lang="en-GB" sz="2400" b="1" u="sng" dirty="0" smtClean="0"/>
          </a:p>
          <a:p>
            <a:pPr marL="0" indent="0">
              <a:buNone/>
            </a:pPr>
            <a:endParaRPr lang="en-GB" sz="24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7"/>
            <a:ext cx="6131024" cy="850107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tx1"/>
                </a:solidFill>
              </a:rPr>
              <a:t>Summer Home learning</a:t>
            </a:r>
            <a:endParaRPr lang="en-GB" sz="3600" dirty="0" smtClean="0">
              <a:solidFill>
                <a:schemeClr val="tx1"/>
              </a:solidFill>
            </a:endParaRPr>
          </a:p>
        </p:txBody>
      </p:sp>
      <p:pic>
        <p:nvPicPr>
          <p:cNvPr id="6" name="Picture 1" descr="Science dept_spec_logo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753" y="271933"/>
            <a:ext cx="2200275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9552" y="4005063"/>
            <a:ext cx="8147248" cy="266429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23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42392" y="332656"/>
            <a:ext cx="7859216" cy="1143000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altLang="en-US" dirty="0" smtClean="0"/>
              <a:t>What will the PowerPoint cover?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700807"/>
            <a:ext cx="8229600" cy="367240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 algn="ctr">
              <a:buFontTx/>
              <a:buNone/>
            </a:pPr>
            <a:endParaRPr lang="en-GB" altLang="en-US" dirty="0" smtClean="0"/>
          </a:p>
          <a:p>
            <a:pPr marL="514350" indent="-514350" algn="ctr">
              <a:lnSpc>
                <a:spcPct val="200000"/>
              </a:lnSpc>
              <a:buFont typeface="+mj-lt"/>
              <a:buAutoNum type="arabicPeriod"/>
            </a:pPr>
            <a:r>
              <a:rPr lang="en-GB" altLang="en-US" dirty="0" smtClean="0"/>
              <a:t>The AQA Chemistry Course</a:t>
            </a:r>
          </a:p>
          <a:p>
            <a:pPr marL="514350" indent="-514350" algn="ctr">
              <a:lnSpc>
                <a:spcPct val="200000"/>
              </a:lnSpc>
              <a:buFont typeface="+mj-lt"/>
              <a:buAutoNum type="arabicPeriod"/>
            </a:pPr>
            <a:r>
              <a:rPr lang="en-GB" altLang="en-US" dirty="0" smtClean="0"/>
              <a:t>Practical Investigation-choose </a:t>
            </a:r>
            <a:r>
              <a:rPr lang="en-GB" altLang="en-US" dirty="0" smtClean="0"/>
              <a:t>an </a:t>
            </a:r>
            <a:r>
              <a:rPr lang="en-GB" altLang="en-US" dirty="0" smtClean="0"/>
              <a:t>experiment to do at home! </a:t>
            </a:r>
            <a:r>
              <a:rPr lang="en-GB" altLang="en-US" dirty="0" smtClean="0">
                <a:sym typeface="Wingdings" panose="05000000000000000000" pitchFamily="2" charset="2"/>
              </a:rPr>
              <a:t></a:t>
            </a:r>
            <a:endParaRPr lang="en-GB" altLang="en-US" dirty="0" smtClean="0"/>
          </a:p>
          <a:p>
            <a:pPr marL="514350" indent="-514350" algn="ctr">
              <a:lnSpc>
                <a:spcPct val="200000"/>
              </a:lnSpc>
              <a:buFont typeface="+mj-lt"/>
              <a:buAutoNum type="arabicPeriod"/>
            </a:pPr>
            <a:r>
              <a:rPr lang="en-GB" altLang="en-US" dirty="0" smtClean="0"/>
              <a:t>Why Chemistry?</a:t>
            </a:r>
          </a:p>
          <a:p>
            <a:pPr marL="514350" indent="-514350" algn="ctr">
              <a:lnSpc>
                <a:spcPct val="200000"/>
              </a:lnSpc>
              <a:buFont typeface="+mj-lt"/>
              <a:buAutoNum type="arabicPeriod"/>
            </a:pPr>
            <a:r>
              <a:rPr lang="en-GB" altLang="en-US" dirty="0" smtClean="0"/>
              <a:t>The Summer Task.</a:t>
            </a:r>
          </a:p>
        </p:txBody>
      </p:sp>
      <p:pic>
        <p:nvPicPr>
          <p:cNvPr id="5" name="Picture 1" descr="Science dept_spec_logo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877272"/>
            <a:ext cx="2200275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30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93204" y="2204864"/>
            <a:ext cx="3286708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3600" dirty="0" smtClean="0">
                <a:solidFill>
                  <a:schemeClr val="tx1"/>
                </a:solidFill>
              </a:rPr>
              <a:t>The specification </a:t>
            </a:r>
            <a:r>
              <a:rPr lang="en-GB" sz="3600" dirty="0">
                <a:solidFill>
                  <a:schemeClr val="tx1"/>
                </a:solidFill>
              </a:rPr>
              <a:t>has been developed in consultation with </a:t>
            </a:r>
            <a:r>
              <a:rPr lang="en-GB" sz="3600" dirty="0" smtClean="0">
                <a:solidFill>
                  <a:schemeClr val="tx1"/>
                </a:solidFill>
              </a:rPr>
              <a:t>universities and UK teachers.</a:t>
            </a:r>
            <a:endParaRPr lang="en-GB" sz="3600" dirty="0">
              <a:solidFill>
                <a:schemeClr val="tx1"/>
              </a:solidFill>
            </a:endParaRPr>
          </a:p>
          <a:p>
            <a:pPr eaLnBrk="0" hangingPunct="0">
              <a:buFontTx/>
              <a:buChar char="•"/>
              <a:defRPr/>
            </a:pPr>
            <a:endParaRPr lang="en-GB" sz="3600" dirty="0">
              <a:solidFill>
                <a:srgbClr val="002060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+mj-lt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676" y="347024"/>
            <a:ext cx="5890692" cy="1143000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altLang="en-US" dirty="0" smtClean="0"/>
              <a:t>What you will study: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1311" y="1758162"/>
            <a:ext cx="3476625" cy="47053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5822" y="2901162"/>
            <a:ext cx="2867025" cy="4048125"/>
          </a:xfrm>
          <a:prstGeom prst="rect">
            <a:avLst/>
          </a:prstGeom>
        </p:spPr>
      </p:pic>
      <p:pic>
        <p:nvPicPr>
          <p:cNvPr id="3074" name="Picture 1" descr="Science dept_spec_logo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196" y="478637"/>
            <a:ext cx="2200275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770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91880" y="31522"/>
            <a:ext cx="5370595" cy="676969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8591" y="188640"/>
            <a:ext cx="3189273" cy="1569808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altLang="en-US" dirty="0" smtClean="0"/>
              <a:t>What you will study:</a:t>
            </a:r>
          </a:p>
        </p:txBody>
      </p:sp>
      <p:pic>
        <p:nvPicPr>
          <p:cNvPr id="6" name="Picture 1" descr="Science dept_spec_logo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445224"/>
            <a:ext cx="2200275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704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3352" y="1314556"/>
            <a:ext cx="8444133" cy="55434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"/>
          <p:cNvSpPr txBox="1">
            <a:spLocks noChangeArrowheads="1"/>
          </p:cNvSpPr>
          <p:nvPr/>
        </p:nvSpPr>
        <p:spPr bwMode="auto">
          <a:xfrm>
            <a:off x="508569" y="3837979"/>
            <a:ext cx="2228505" cy="1163395"/>
          </a:xfrm>
          <a:prstGeom prst="rect">
            <a:avLst/>
          </a:prstGeom>
          <a:solidFill>
            <a:schemeClr val="accent3"/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en-GB" sz="1800" dirty="0" smtClean="0"/>
              <a:t>Relevant </a:t>
            </a:r>
            <a:r>
              <a:rPr lang="en-GB" sz="1800" dirty="0"/>
              <a:t>Physical chemistry </a:t>
            </a:r>
            <a:r>
              <a:rPr lang="en-GB" sz="1800" dirty="0" smtClean="0"/>
              <a:t>topics</a:t>
            </a:r>
          </a:p>
          <a:p>
            <a:pPr>
              <a:buNone/>
            </a:pPr>
            <a:r>
              <a:rPr lang="en-GB" sz="1800" dirty="0" smtClean="0"/>
              <a:t>Inorganic </a:t>
            </a:r>
            <a:r>
              <a:rPr lang="en-GB" sz="1800" dirty="0"/>
              <a:t>chemistry </a:t>
            </a:r>
            <a:r>
              <a:rPr lang="en-GB" sz="1800" dirty="0" smtClean="0"/>
              <a:t>Relevant </a:t>
            </a:r>
            <a:r>
              <a:rPr lang="en-GB" sz="1800" dirty="0"/>
              <a:t>practical </a:t>
            </a:r>
            <a:r>
              <a:rPr lang="en-GB" sz="1800" dirty="0" smtClean="0"/>
              <a:t>skills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Down Arrow 23"/>
          <p:cNvSpPr/>
          <p:nvPr/>
        </p:nvSpPr>
        <p:spPr>
          <a:xfrm>
            <a:off x="1366313" y="3460832"/>
            <a:ext cx="519966" cy="450053"/>
          </a:xfrm>
          <a:prstGeom prst="downArrow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"/>
          <p:cNvSpPr txBox="1">
            <a:spLocks noChangeArrowheads="1"/>
          </p:cNvSpPr>
          <p:nvPr/>
        </p:nvSpPr>
        <p:spPr bwMode="auto">
          <a:xfrm>
            <a:off x="5864442" y="1753063"/>
            <a:ext cx="2812014" cy="338554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274320" tIns="182880" rIns="274320" bIns="18288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160 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marks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3 hours total assessment time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 specified minimum weighting for </a:t>
            </a:r>
            <a:r>
              <a:rPr lang="en-US" alt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at L</a:t>
            </a: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evel 2 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of 20%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Synoptic 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assessment in both papers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Practical based questions included in both </a:t>
            </a: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papers</a:t>
            </a:r>
            <a:endParaRPr lang="en-GB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63352" y="142497"/>
            <a:ext cx="8213103" cy="1143000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Assessment model – </a:t>
            </a:r>
            <a:br>
              <a:rPr lang="en-US" sz="3600" b="1" dirty="0" smtClean="0">
                <a:solidFill>
                  <a:srgbClr val="002060"/>
                </a:solidFill>
              </a:rPr>
            </a:br>
            <a:r>
              <a:rPr lang="en-US" sz="3600" b="1" dirty="0" smtClean="0">
                <a:solidFill>
                  <a:srgbClr val="002060"/>
                </a:solidFill>
              </a:rPr>
              <a:t>Internal Year 12 exams (AFL &amp; UCAS )</a:t>
            </a:r>
            <a:endParaRPr lang="en-GB" altLang="en-US" sz="3600" dirty="0" smtClean="0"/>
          </a:p>
        </p:txBody>
      </p:sp>
      <p:sp>
        <p:nvSpPr>
          <p:cNvPr id="20" name="TextBox 7"/>
          <p:cNvSpPr txBox="1">
            <a:spLocks noChangeArrowheads="1"/>
          </p:cNvSpPr>
          <p:nvPr/>
        </p:nvSpPr>
        <p:spPr bwMode="auto">
          <a:xfrm>
            <a:off x="536872" y="1447552"/>
            <a:ext cx="2517336" cy="20313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274320" tIns="182880" rIns="274320" bIns="182880">
            <a:spAutoFit/>
          </a:bodyPr>
          <a:lstStyle/>
          <a:p>
            <a:r>
              <a:rPr lang="en-GB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 1 </a:t>
            </a:r>
            <a:br>
              <a:rPr lang="en-GB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smtClean="0"/>
              <a:t>written </a:t>
            </a:r>
            <a:r>
              <a:rPr lang="en-GB" dirty="0"/>
              <a:t>exam: 1 hour 30 minutes</a:t>
            </a:r>
          </a:p>
          <a:p>
            <a:r>
              <a:rPr lang="en-GB" dirty="0" smtClean="0"/>
              <a:t>80 </a:t>
            </a:r>
            <a:r>
              <a:rPr lang="en-GB" dirty="0"/>
              <a:t>marks</a:t>
            </a:r>
          </a:p>
          <a:p>
            <a:r>
              <a:rPr lang="en-GB" dirty="0" smtClean="0"/>
              <a:t>50</a:t>
            </a:r>
            <a:r>
              <a:rPr lang="en-GB" dirty="0"/>
              <a:t>% of the  </a:t>
            </a:r>
            <a:r>
              <a:rPr lang="en-GB" dirty="0" smtClean="0"/>
              <a:t>year 12 exams</a:t>
            </a:r>
            <a:endParaRPr lang="en-GB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14"/>
          <p:cNvSpPr txBox="1">
            <a:spLocks noChangeArrowheads="1"/>
          </p:cNvSpPr>
          <p:nvPr/>
        </p:nvSpPr>
        <p:spPr bwMode="auto">
          <a:xfrm>
            <a:off x="3419872" y="1497710"/>
            <a:ext cx="2247164" cy="20313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274320" tIns="182880" rIns="274320" bIns="182880">
            <a:spAutoFit/>
          </a:bodyPr>
          <a:lstStyle/>
          <a:p>
            <a:r>
              <a:rPr lang="en-GB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 </a:t>
            </a:r>
            <a:r>
              <a:rPr lang="en-GB" alt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/>
              <a:t>written exam: 1 hour 30 minutes</a:t>
            </a:r>
          </a:p>
          <a:p>
            <a:r>
              <a:rPr lang="en-GB" dirty="0"/>
              <a:t>80 marks</a:t>
            </a:r>
          </a:p>
          <a:p>
            <a:r>
              <a:rPr lang="en-GB" dirty="0"/>
              <a:t>50% of the  year 12 exams</a:t>
            </a:r>
            <a:endParaRPr lang="en-GB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2603" y="5360476"/>
            <a:ext cx="2228505" cy="1365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65 marks of short and long answer questions</a:t>
            </a:r>
          </a:p>
          <a:p>
            <a:r>
              <a:rPr lang="en-GB" dirty="0"/>
              <a:t>15 marks of multiple choice questions</a:t>
            </a:r>
          </a:p>
        </p:txBody>
      </p:sp>
      <p:sp>
        <p:nvSpPr>
          <p:cNvPr id="15" name="Down Arrow 14"/>
          <p:cNvSpPr/>
          <p:nvPr/>
        </p:nvSpPr>
        <p:spPr>
          <a:xfrm>
            <a:off x="1275574" y="5042104"/>
            <a:ext cx="519966" cy="450053"/>
          </a:xfrm>
          <a:prstGeom prst="downArrow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2"/>
          <p:cNvSpPr txBox="1">
            <a:spLocks noChangeArrowheads="1"/>
          </p:cNvSpPr>
          <p:nvPr/>
        </p:nvSpPr>
        <p:spPr bwMode="auto">
          <a:xfrm>
            <a:off x="3447679" y="3910885"/>
            <a:ext cx="2228505" cy="1163395"/>
          </a:xfrm>
          <a:prstGeom prst="rect">
            <a:avLst/>
          </a:prstGeom>
          <a:solidFill>
            <a:schemeClr val="accent3"/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en-GB" sz="1800" dirty="0" smtClean="0"/>
              <a:t>Relevant </a:t>
            </a:r>
            <a:r>
              <a:rPr lang="en-GB" sz="1800" dirty="0"/>
              <a:t>Physical chemistry </a:t>
            </a:r>
            <a:r>
              <a:rPr lang="en-GB" sz="1800" dirty="0" smtClean="0"/>
              <a:t>topics</a:t>
            </a:r>
          </a:p>
          <a:p>
            <a:pPr>
              <a:buNone/>
            </a:pPr>
            <a:r>
              <a:rPr lang="en-GB" sz="1800" dirty="0" smtClean="0"/>
              <a:t>Organic  </a:t>
            </a:r>
            <a:r>
              <a:rPr lang="en-GB" sz="1800" dirty="0"/>
              <a:t>chemistry </a:t>
            </a:r>
            <a:r>
              <a:rPr lang="en-GB" sz="1800" dirty="0" smtClean="0"/>
              <a:t>Relevant </a:t>
            </a:r>
            <a:r>
              <a:rPr lang="en-GB" sz="1800" dirty="0"/>
              <a:t>practical </a:t>
            </a:r>
            <a:r>
              <a:rPr lang="en-GB" sz="1800" dirty="0" smtClean="0"/>
              <a:t>skills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4305423" y="3533738"/>
            <a:ext cx="519966" cy="450053"/>
          </a:xfrm>
          <a:prstGeom prst="downArrow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3471713" y="5433382"/>
            <a:ext cx="2228505" cy="1365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65 marks of short and long answer questions</a:t>
            </a:r>
          </a:p>
          <a:p>
            <a:r>
              <a:rPr lang="en-GB" dirty="0"/>
              <a:t>15 marks of multiple choice questions</a:t>
            </a:r>
          </a:p>
        </p:txBody>
      </p:sp>
      <p:sp>
        <p:nvSpPr>
          <p:cNvPr id="28" name="Down Arrow 27"/>
          <p:cNvSpPr/>
          <p:nvPr/>
        </p:nvSpPr>
        <p:spPr>
          <a:xfrm>
            <a:off x="4259901" y="5028805"/>
            <a:ext cx="519966" cy="450053"/>
          </a:xfrm>
          <a:prstGeom prst="downArrow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9" name="Picture 1" descr="Science dept_spec_logo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8604" y="5646522"/>
            <a:ext cx="2200275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2499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  <p:bldP spid="26" grpId="0" animBg="1"/>
      <p:bldP spid="20" grpId="0" animBg="1"/>
      <p:bldP spid="21" grpId="0" animBg="1"/>
      <p:bldP spid="15" grpId="0" animBg="1"/>
      <p:bldP spid="16" grpId="0" animBg="1"/>
      <p:bldP spid="17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3835" y="1330861"/>
            <a:ext cx="8444133" cy="55434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"/>
          <p:cNvSpPr txBox="1">
            <a:spLocks noChangeArrowheads="1"/>
          </p:cNvSpPr>
          <p:nvPr/>
        </p:nvSpPr>
        <p:spPr bwMode="auto">
          <a:xfrm>
            <a:off x="508569" y="3837979"/>
            <a:ext cx="2228505" cy="1163395"/>
          </a:xfrm>
          <a:prstGeom prst="rect">
            <a:avLst/>
          </a:prstGeom>
          <a:solidFill>
            <a:schemeClr val="accent3"/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en-GB" sz="1800" dirty="0" smtClean="0"/>
              <a:t>Relevant </a:t>
            </a:r>
            <a:r>
              <a:rPr lang="en-GB" sz="1800" dirty="0"/>
              <a:t>Physical chemistry </a:t>
            </a:r>
            <a:r>
              <a:rPr lang="en-GB" sz="1800" dirty="0" smtClean="0"/>
              <a:t>topics</a:t>
            </a:r>
          </a:p>
          <a:p>
            <a:pPr>
              <a:buNone/>
            </a:pPr>
            <a:r>
              <a:rPr lang="en-GB" sz="1800" dirty="0" smtClean="0"/>
              <a:t>Inorganic </a:t>
            </a:r>
            <a:r>
              <a:rPr lang="en-GB" sz="1800" dirty="0"/>
              <a:t>chemistry </a:t>
            </a:r>
            <a:r>
              <a:rPr lang="en-GB" sz="1800" dirty="0" smtClean="0"/>
              <a:t>Relevant </a:t>
            </a:r>
            <a:r>
              <a:rPr lang="en-GB" sz="1800" dirty="0"/>
              <a:t>practical </a:t>
            </a:r>
            <a:r>
              <a:rPr lang="en-GB" sz="1800" dirty="0" smtClean="0"/>
              <a:t>skills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Down Arrow 23"/>
          <p:cNvSpPr/>
          <p:nvPr/>
        </p:nvSpPr>
        <p:spPr>
          <a:xfrm>
            <a:off x="1286571" y="3297573"/>
            <a:ext cx="519966" cy="450053"/>
          </a:xfrm>
          <a:prstGeom prst="downArrow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7"/>
          <p:cNvSpPr txBox="1">
            <a:spLocks noChangeArrowheads="1"/>
          </p:cNvSpPr>
          <p:nvPr/>
        </p:nvSpPr>
        <p:spPr bwMode="auto">
          <a:xfrm>
            <a:off x="536872" y="1447552"/>
            <a:ext cx="2517336" cy="175432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274320" tIns="182880" rIns="274320" bIns="182880">
            <a:spAutoFit/>
          </a:bodyPr>
          <a:lstStyle/>
          <a:p>
            <a:r>
              <a:rPr lang="en-GB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 1 </a:t>
            </a:r>
            <a:br>
              <a:rPr lang="en-GB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smtClean="0"/>
              <a:t>written </a:t>
            </a:r>
            <a:r>
              <a:rPr lang="en-GB" dirty="0"/>
              <a:t>exam: 2 hours</a:t>
            </a:r>
          </a:p>
          <a:p>
            <a:r>
              <a:rPr lang="en-GB" dirty="0" smtClean="0"/>
              <a:t>105 marks</a:t>
            </a:r>
          </a:p>
          <a:p>
            <a:r>
              <a:rPr lang="en-GB" dirty="0" smtClean="0"/>
              <a:t>35</a:t>
            </a:r>
            <a:r>
              <a:rPr lang="en-GB" dirty="0"/>
              <a:t>% of A-level</a:t>
            </a:r>
            <a:endParaRPr lang="en-GB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14"/>
          <p:cNvSpPr txBox="1">
            <a:spLocks noChangeArrowheads="1"/>
          </p:cNvSpPr>
          <p:nvPr/>
        </p:nvSpPr>
        <p:spPr bwMode="auto">
          <a:xfrm>
            <a:off x="3396302" y="1447552"/>
            <a:ext cx="2247164" cy="175432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274320" tIns="182880" rIns="274320" bIns="182880">
            <a:spAutoFit/>
          </a:bodyPr>
          <a:lstStyle/>
          <a:p>
            <a:r>
              <a:rPr lang="en-GB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 </a:t>
            </a:r>
            <a:r>
              <a:rPr lang="en-GB" alt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/>
              <a:t>written exam: 2 hours</a:t>
            </a:r>
          </a:p>
          <a:p>
            <a:r>
              <a:rPr lang="en-GB" dirty="0"/>
              <a:t>105 marks</a:t>
            </a:r>
          </a:p>
          <a:p>
            <a:r>
              <a:rPr lang="en-GB" dirty="0"/>
              <a:t>35% of A-level</a:t>
            </a:r>
            <a:endParaRPr lang="en-GB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2603" y="5360476"/>
            <a:ext cx="2228505" cy="1365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105 marks of short and long</a:t>
            </a:r>
          </a:p>
          <a:p>
            <a:r>
              <a:rPr lang="en-GB" dirty="0"/>
              <a:t>answer questions</a:t>
            </a:r>
          </a:p>
        </p:txBody>
      </p:sp>
      <p:sp>
        <p:nvSpPr>
          <p:cNvPr id="15" name="Down Arrow 14"/>
          <p:cNvSpPr/>
          <p:nvPr/>
        </p:nvSpPr>
        <p:spPr>
          <a:xfrm>
            <a:off x="1275574" y="5042104"/>
            <a:ext cx="519966" cy="450053"/>
          </a:xfrm>
          <a:prstGeom prst="downArrow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2"/>
          <p:cNvSpPr txBox="1">
            <a:spLocks noChangeArrowheads="1"/>
          </p:cNvSpPr>
          <p:nvPr/>
        </p:nvSpPr>
        <p:spPr bwMode="auto">
          <a:xfrm>
            <a:off x="3447679" y="3910885"/>
            <a:ext cx="2228505" cy="1163395"/>
          </a:xfrm>
          <a:prstGeom prst="rect">
            <a:avLst/>
          </a:prstGeom>
          <a:solidFill>
            <a:schemeClr val="accent3"/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en-GB" sz="1800" dirty="0" smtClean="0"/>
              <a:t>Relevant </a:t>
            </a:r>
            <a:r>
              <a:rPr lang="en-GB" sz="1800" dirty="0"/>
              <a:t>Physical chemistry </a:t>
            </a:r>
            <a:r>
              <a:rPr lang="en-GB" sz="1800" dirty="0" smtClean="0"/>
              <a:t>topics</a:t>
            </a:r>
          </a:p>
          <a:p>
            <a:pPr>
              <a:buNone/>
            </a:pPr>
            <a:r>
              <a:rPr lang="en-GB" sz="1800" dirty="0" smtClean="0"/>
              <a:t>Organic  </a:t>
            </a:r>
            <a:r>
              <a:rPr lang="en-GB" sz="1800" dirty="0"/>
              <a:t>chemistry </a:t>
            </a:r>
            <a:r>
              <a:rPr lang="en-GB" sz="1800" dirty="0" smtClean="0"/>
              <a:t>Relevant </a:t>
            </a:r>
            <a:r>
              <a:rPr lang="en-GB" sz="1800" dirty="0"/>
              <a:t>practical </a:t>
            </a:r>
            <a:r>
              <a:rPr lang="en-GB" sz="1800" dirty="0" smtClean="0"/>
              <a:t>skills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4251669" y="3330246"/>
            <a:ext cx="519966" cy="450053"/>
          </a:xfrm>
          <a:prstGeom prst="downArrow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3471713" y="5433382"/>
            <a:ext cx="2228505" cy="1365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105 marks of short and long</a:t>
            </a:r>
          </a:p>
          <a:p>
            <a:r>
              <a:rPr lang="en-GB" dirty="0"/>
              <a:t>answer questions</a:t>
            </a:r>
          </a:p>
        </p:txBody>
      </p:sp>
      <p:sp>
        <p:nvSpPr>
          <p:cNvPr id="28" name="Down Arrow 27"/>
          <p:cNvSpPr/>
          <p:nvPr/>
        </p:nvSpPr>
        <p:spPr>
          <a:xfrm>
            <a:off x="4259901" y="5028805"/>
            <a:ext cx="519966" cy="450053"/>
          </a:xfrm>
          <a:prstGeom prst="downArrow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455700" y="134425"/>
            <a:ext cx="6155090" cy="1143000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smtClean="0">
                <a:solidFill>
                  <a:srgbClr val="002060"/>
                </a:solidFill>
              </a:rPr>
              <a:t>Assessment model – </a:t>
            </a:r>
            <a:br>
              <a:rPr lang="en-US" sz="3600" b="1" smtClean="0">
                <a:solidFill>
                  <a:srgbClr val="002060"/>
                </a:solidFill>
              </a:rPr>
            </a:br>
            <a:r>
              <a:rPr lang="en-US" sz="3600" b="1" smtClean="0">
                <a:solidFill>
                  <a:srgbClr val="002060"/>
                </a:solidFill>
              </a:rPr>
              <a:t>External Year 13 exams</a:t>
            </a:r>
            <a:endParaRPr lang="en-GB" altLang="en-US" sz="3600" dirty="0" smtClean="0"/>
          </a:p>
        </p:txBody>
      </p:sp>
      <p:sp>
        <p:nvSpPr>
          <p:cNvPr id="19" name="TextBox 14"/>
          <p:cNvSpPr txBox="1">
            <a:spLocks noChangeArrowheads="1"/>
          </p:cNvSpPr>
          <p:nvPr/>
        </p:nvSpPr>
        <p:spPr bwMode="auto">
          <a:xfrm>
            <a:off x="6417858" y="1307396"/>
            <a:ext cx="2247164" cy="175432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274320" tIns="182880" rIns="274320" bIns="182880">
            <a:spAutoFit/>
          </a:bodyPr>
          <a:lstStyle/>
          <a:p>
            <a:r>
              <a:rPr lang="en-GB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 3</a:t>
            </a:r>
            <a:r>
              <a:rPr lang="en-GB" alt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/>
              <a:t>written exam: 2 hours</a:t>
            </a:r>
          </a:p>
          <a:p>
            <a:r>
              <a:rPr lang="en-GB" dirty="0" smtClean="0"/>
              <a:t>90 </a:t>
            </a:r>
            <a:r>
              <a:rPr lang="en-GB" dirty="0"/>
              <a:t>marks</a:t>
            </a:r>
          </a:p>
          <a:p>
            <a:r>
              <a:rPr lang="en-GB" dirty="0" smtClean="0"/>
              <a:t>30</a:t>
            </a:r>
            <a:r>
              <a:rPr lang="en-GB" dirty="0"/>
              <a:t>% of A-level</a:t>
            </a:r>
            <a:endParaRPr lang="en-GB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"/>
          <p:cNvSpPr txBox="1">
            <a:spLocks noChangeArrowheads="1"/>
          </p:cNvSpPr>
          <p:nvPr/>
        </p:nvSpPr>
        <p:spPr bwMode="auto">
          <a:xfrm>
            <a:off x="6417858" y="3264078"/>
            <a:ext cx="2228505" cy="941796"/>
          </a:xfrm>
          <a:prstGeom prst="rect">
            <a:avLst/>
          </a:prstGeom>
          <a:solidFill>
            <a:schemeClr val="accent3"/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en-GB" sz="1800" dirty="0" smtClean="0"/>
              <a:t>Synoptic</a:t>
            </a:r>
          </a:p>
          <a:p>
            <a:r>
              <a:rPr lang="en-GB" sz="1800" dirty="0" smtClean="0"/>
              <a:t>Any </a:t>
            </a:r>
            <a:r>
              <a:rPr lang="en-GB" sz="1800" dirty="0"/>
              <a:t>content</a:t>
            </a:r>
          </a:p>
          <a:p>
            <a:pPr>
              <a:buNone/>
            </a:pPr>
            <a:r>
              <a:rPr lang="en-GB" sz="1800" dirty="0" smtClean="0"/>
              <a:t> </a:t>
            </a:r>
            <a:r>
              <a:rPr lang="en-GB" sz="1800" dirty="0"/>
              <a:t>Any practical skills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Down Arrow 24"/>
          <p:cNvSpPr/>
          <p:nvPr/>
        </p:nvSpPr>
        <p:spPr>
          <a:xfrm>
            <a:off x="7181666" y="2974324"/>
            <a:ext cx="519966" cy="450053"/>
          </a:xfrm>
          <a:prstGeom prst="downArrow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6302109" y="4544977"/>
            <a:ext cx="2532335" cy="22824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40 marks of questions </a:t>
            </a:r>
            <a:r>
              <a:rPr lang="en-GB" dirty="0" smtClean="0"/>
              <a:t>on practical </a:t>
            </a:r>
            <a:r>
              <a:rPr lang="en-GB" dirty="0"/>
              <a:t>techniques and </a:t>
            </a:r>
            <a:r>
              <a:rPr lang="en-GB" dirty="0" smtClean="0"/>
              <a:t>data analysis</a:t>
            </a:r>
            <a:endParaRPr lang="en-GB" dirty="0"/>
          </a:p>
          <a:p>
            <a:r>
              <a:rPr lang="en-GB" dirty="0"/>
              <a:t>20 marks of questions </a:t>
            </a:r>
            <a:r>
              <a:rPr lang="en-GB" dirty="0" smtClean="0"/>
              <a:t>testing across </a:t>
            </a:r>
            <a:r>
              <a:rPr lang="en-GB" dirty="0"/>
              <a:t>the specification</a:t>
            </a:r>
          </a:p>
          <a:p>
            <a:r>
              <a:rPr lang="en-GB" dirty="0"/>
              <a:t>30 marks of multiple </a:t>
            </a:r>
            <a:r>
              <a:rPr lang="en-GB" dirty="0" smtClean="0"/>
              <a:t>choice questions</a:t>
            </a:r>
            <a:endParaRPr lang="en-GB" dirty="0"/>
          </a:p>
        </p:txBody>
      </p:sp>
      <p:sp>
        <p:nvSpPr>
          <p:cNvPr id="30" name="Down Arrow 29"/>
          <p:cNvSpPr/>
          <p:nvPr/>
        </p:nvSpPr>
        <p:spPr>
          <a:xfrm>
            <a:off x="8175354" y="4042529"/>
            <a:ext cx="519966" cy="450053"/>
          </a:xfrm>
          <a:prstGeom prst="downArrow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1" name="Picture 1" descr="Science dept_spec_logo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764" y="326589"/>
            <a:ext cx="2200275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810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  <p:bldP spid="20" grpId="0" animBg="1"/>
      <p:bldP spid="21" grpId="0" animBg="1"/>
      <p:bldP spid="15" grpId="0" animBg="1"/>
      <p:bldP spid="16" grpId="0" animBg="1"/>
      <p:bldP spid="17" grpId="0" animBg="1"/>
      <p:bldP spid="28" grpId="0" animBg="1"/>
      <p:bldP spid="19" grpId="0" animBg="1"/>
      <p:bldP spid="23" grpId="0" animBg="1"/>
      <p:bldP spid="25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 txBox="1">
            <a:spLocks/>
          </p:cNvSpPr>
          <p:nvPr/>
        </p:nvSpPr>
        <p:spPr>
          <a:xfrm>
            <a:off x="457200" y="274638"/>
            <a:ext cx="5842992" cy="777512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002060"/>
                </a:solidFill>
              </a:rPr>
              <a:t>Practical skills-Year 12</a:t>
            </a:r>
            <a:endParaRPr lang="en-GB" altLang="en-US" dirty="0"/>
          </a:p>
        </p:txBody>
      </p:sp>
      <p:sp>
        <p:nvSpPr>
          <p:cNvPr id="2" name="Rectangle 1"/>
          <p:cNvSpPr/>
          <p:nvPr/>
        </p:nvSpPr>
        <p:spPr>
          <a:xfrm>
            <a:off x="457200" y="1112408"/>
            <a:ext cx="8460432" cy="55092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GB" sz="2400" dirty="0" smtClean="0"/>
              <a:t>Make </a:t>
            </a:r>
            <a:r>
              <a:rPr lang="en-GB" sz="2400" dirty="0"/>
              <a:t>up a volumetric solution and carry out a simple </a:t>
            </a:r>
            <a:r>
              <a:rPr lang="en-GB" sz="2400" dirty="0" smtClean="0"/>
              <a:t>acid–base titration.</a:t>
            </a:r>
          </a:p>
          <a:p>
            <a:pPr marL="514350" indent="-514350">
              <a:buAutoNum type="arabicPeriod"/>
            </a:pPr>
            <a:endParaRPr lang="en-GB" sz="2400" dirty="0"/>
          </a:p>
          <a:p>
            <a:r>
              <a:rPr lang="en-GB" sz="2400" dirty="0" smtClean="0"/>
              <a:t>2 </a:t>
            </a:r>
            <a:r>
              <a:rPr lang="en-GB" sz="2400" dirty="0"/>
              <a:t>Measurement of an enthalpy </a:t>
            </a:r>
            <a:r>
              <a:rPr lang="en-GB" sz="2400" dirty="0" smtClean="0"/>
              <a:t>change.</a:t>
            </a:r>
          </a:p>
          <a:p>
            <a:r>
              <a:rPr lang="en-GB" sz="2400" dirty="0" smtClean="0"/>
              <a:t> </a:t>
            </a:r>
          </a:p>
          <a:p>
            <a:r>
              <a:rPr lang="en-GB" sz="2400" dirty="0" smtClean="0"/>
              <a:t>3 </a:t>
            </a:r>
            <a:r>
              <a:rPr lang="en-GB" sz="2400" dirty="0"/>
              <a:t>Investigation of how the rate of a reaction changes </a:t>
            </a:r>
            <a:r>
              <a:rPr lang="en-GB" sz="2400" dirty="0" smtClean="0"/>
              <a:t>with temperature.</a:t>
            </a:r>
          </a:p>
          <a:p>
            <a:endParaRPr lang="en-GB" sz="2400" dirty="0"/>
          </a:p>
          <a:p>
            <a:r>
              <a:rPr lang="en-GB" sz="2400" dirty="0" smtClean="0"/>
              <a:t>4 </a:t>
            </a:r>
            <a:r>
              <a:rPr lang="en-GB" sz="2400" dirty="0"/>
              <a:t>Carry out simple test-tube reactions to identify: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cations </a:t>
            </a:r>
            <a:r>
              <a:rPr lang="en-GB" sz="2400" dirty="0"/>
              <a:t>– Group 2, </a:t>
            </a:r>
            <a:r>
              <a:rPr lang="en-GB" sz="2400" dirty="0" smtClean="0"/>
              <a:t>NH</a:t>
            </a:r>
            <a:r>
              <a:rPr lang="en-GB" sz="2400" baseline="-25000" dirty="0" smtClean="0"/>
              <a:t>4</a:t>
            </a:r>
            <a:r>
              <a:rPr lang="en-GB" sz="2400" baseline="30000" dirty="0" smtClean="0"/>
              <a:t>+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anions </a:t>
            </a:r>
            <a:r>
              <a:rPr lang="en-GB" sz="2400" dirty="0"/>
              <a:t>– Group 7 (halide ions), OH</a:t>
            </a:r>
            <a:r>
              <a:rPr lang="en-GB" sz="2400" baseline="30000" dirty="0"/>
              <a:t>–</a:t>
            </a:r>
            <a:r>
              <a:rPr lang="en-GB" sz="2400" dirty="0"/>
              <a:t>, </a:t>
            </a:r>
            <a:r>
              <a:rPr lang="en-GB" sz="2400" dirty="0" smtClean="0"/>
              <a:t>CO</a:t>
            </a:r>
            <a:r>
              <a:rPr lang="en-GB" sz="2400" baseline="-25000" dirty="0" smtClean="0"/>
              <a:t>3</a:t>
            </a:r>
            <a:r>
              <a:rPr lang="en-GB" sz="2400" baseline="30000" dirty="0" smtClean="0"/>
              <a:t>2–</a:t>
            </a:r>
            <a:r>
              <a:rPr lang="en-GB" sz="2400" dirty="0" smtClean="0"/>
              <a:t>  , SO</a:t>
            </a:r>
            <a:r>
              <a:rPr lang="en-GB" sz="2400" baseline="-25000" dirty="0" smtClean="0"/>
              <a:t>4</a:t>
            </a:r>
            <a:r>
              <a:rPr lang="en-GB" sz="2400" baseline="30000" dirty="0" smtClean="0"/>
              <a:t>2–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baseline="30000" dirty="0"/>
          </a:p>
          <a:p>
            <a:r>
              <a:rPr lang="en-GB" sz="2400" dirty="0" smtClean="0"/>
              <a:t>5 </a:t>
            </a:r>
            <a:r>
              <a:rPr lang="en-GB" sz="2400" dirty="0"/>
              <a:t>Distillation of a product from a </a:t>
            </a:r>
            <a:r>
              <a:rPr lang="en-GB" sz="2400" dirty="0" smtClean="0"/>
              <a:t>reaction.</a:t>
            </a:r>
          </a:p>
          <a:p>
            <a:endParaRPr lang="en-GB" sz="2400" dirty="0"/>
          </a:p>
          <a:p>
            <a:r>
              <a:rPr lang="en-GB" sz="2400" dirty="0"/>
              <a:t>6 Tests for alcohol, aldehyde, alkene and carboxylic </a:t>
            </a:r>
            <a:r>
              <a:rPr lang="en-GB" sz="2400" dirty="0" smtClean="0"/>
              <a:t>acid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20" name="Picture 1" descr="Science dept_spec_logo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725" y="258235"/>
            <a:ext cx="2200275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873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 txBox="1">
            <a:spLocks/>
          </p:cNvSpPr>
          <p:nvPr/>
        </p:nvSpPr>
        <p:spPr>
          <a:xfrm>
            <a:off x="457200" y="274638"/>
            <a:ext cx="5842992" cy="777512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002060"/>
                </a:solidFill>
              </a:rPr>
              <a:t>Practical skills</a:t>
            </a:r>
            <a:endParaRPr lang="en-GB" altLang="en-US" dirty="0"/>
          </a:p>
        </p:txBody>
      </p:sp>
      <p:sp>
        <p:nvSpPr>
          <p:cNvPr id="2" name="Rectangle 1"/>
          <p:cNvSpPr/>
          <p:nvPr/>
        </p:nvSpPr>
        <p:spPr>
          <a:xfrm>
            <a:off x="457200" y="1112408"/>
            <a:ext cx="8460432" cy="53245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000" dirty="0" smtClean="0"/>
              <a:t>7 </a:t>
            </a:r>
            <a:r>
              <a:rPr lang="en-GB" sz="2000" dirty="0"/>
              <a:t>Measuring the rate of reaction: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by </a:t>
            </a:r>
            <a:r>
              <a:rPr lang="en-GB" sz="2000" dirty="0"/>
              <a:t>an initial rate method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 </a:t>
            </a:r>
            <a:r>
              <a:rPr lang="en-GB" sz="2000" dirty="0"/>
              <a:t>by a continuous monitoring </a:t>
            </a:r>
            <a:r>
              <a:rPr lang="en-GB" sz="2000" dirty="0" smtClean="0"/>
              <a:t>method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r>
              <a:rPr lang="en-GB" sz="2000" dirty="0" smtClean="0"/>
              <a:t>8 </a:t>
            </a:r>
            <a:r>
              <a:rPr lang="en-GB" sz="2000" dirty="0"/>
              <a:t>Measuring the EMF of an electrochemical </a:t>
            </a:r>
            <a:r>
              <a:rPr lang="en-GB" sz="2000" dirty="0" smtClean="0"/>
              <a:t>cell.</a:t>
            </a:r>
          </a:p>
          <a:p>
            <a:endParaRPr lang="en-GB" sz="2000" dirty="0"/>
          </a:p>
          <a:p>
            <a:r>
              <a:rPr lang="en-GB" sz="2000" dirty="0"/>
              <a:t>9 Investigate how pH changes when a weak acid reacts with </a:t>
            </a:r>
            <a:r>
              <a:rPr lang="en-GB" sz="2000" dirty="0" smtClean="0"/>
              <a:t>a strong </a:t>
            </a:r>
            <a:r>
              <a:rPr lang="en-GB" sz="2000" dirty="0"/>
              <a:t>base and when a strong acid reacts with a weak </a:t>
            </a:r>
            <a:r>
              <a:rPr lang="en-GB" sz="2000" dirty="0" smtClean="0"/>
              <a:t>base.</a:t>
            </a:r>
          </a:p>
          <a:p>
            <a:endParaRPr lang="en-GB" sz="2000" dirty="0"/>
          </a:p>
          <a:p>
            <a:r>
              <a:rPr lang="en-GB" sz="2000" dirty="0" smtClean="0"/>
              <a:t>10 </a:t>
            </a:r>
            <a:r>
              <a:rPr lang="en-GB" sz="2000" dirty="0"/>
              <a:t>Preparation of: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a </a:t>
            </a:r>
            <a:r>
              <a:rPr lang="en-GB" sz="2000" dirty="0"/>
              <a:t>pure organic solid and test of its </a:t>
            </a:r>
            <a:r>
              <a:rPr lang="en-GB" sz="2000" dirty="0" smtClean="0"/>
              <a:t>purity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 </a:t>
            </a:r>
            <a:r>
              <a:rPr lang="en-GB" sz="2000" dirty="0"/>
              <a:t>a pure organic </a:t>
            </a:r>
            <a:r>
              <a:rPr lang="en-GB" sz="2000" dirty="0" smtClean="0"/>
              <a:t>liquid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r>
              <a:rPr lang="en-GB" sz="2000" dirty="0" smtClean="0"/>
              <a:t>11 </a:t>
            </a:r>
            <a:r>
              <a:rPr lang="en-GB" sz="2000" dirty="0"/>
              <a:t>Carry out simple test-tube reactions to identify transition </a:t>
            </a:r>
            <a:r>
              <a:rPr lang="en-GB" sz="2000" dirty="0" smtClean="0"/>
              <a:t>metal ions </a:t>
            </a:r>
            <a:r>
              <a:rPr lang="en-GB" sz="2000" dirty="0"/>
              <a:t>in aqueous </a:t>
            </a:r>
            <a:r>
              <a:rPr lang="en-GB" sz="2000" dirty="0" smtClean="0"/>
              <a:t>solution</a:t>
            </a:r>
          </a:p>
          <a:p>
            <a:endParaRPr lang="en-GB" sz="2000" dirty="0"/>
          </a:p>
          <a:p>
            <a:r>
              <a:rPr lang="en-GB" sz="2000" dirty="0" smtClean="0"/>
              <a:t>12 </a:t>
            </a:r>
            <a:r>
              <a:rPr lang="en-GB" sz="2000" dirty="0"/>
              <a:t>Separation of species by thin-layer chromatography</a:t>
            </a:r>
          </a:p>
        </p:txBody>
      </p:sp>
      <p:pic>
        <p:nvPicPr>
          <p:cNvPr id="20" name="Picture 1" descr="Science dept_spec_logo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725" y="258235"/>
            <a:ext cx="2200275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958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145" y="1892317"/>
            <a:ext cx="8229600" cy="475252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GB" dirty="0">
              <a:hlinkClick r:id="rId2"/>
            </a:endParaRPr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edu.rsc.org/resources/collections/global-experiments</a:t>
            </a:r>
            <a:endParaRPr lang="en-GB" dirty="0" smtClean="0"/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Follow this link. There are several experiments that were run by the Royal </a:t>
            </a:r>
            <a:r>
              <a:rPr lang="en-GB" dirty="0" err="1" smtClean="0">
                <a:solidFill>
                  <a:schemeClr val="tx1"/>
                </a:solidFill>
              </a:rPr>
              <a:t>Scociety</a:t>
            </a:r>
            <a:r>
              <a:rPr lang="en-GB" dirty="0" smtClean="0">
                <a:solidFill>
                  <a:schemeClr val="tx1"/>
                </a:solidFill>
              </a:rPr>
              <a:t> of Chemistry on a global scale.  They have now all closed so you cannot upload data- but there is nothing to stop you choosing one of the experiments and sharing the results with me. You can even send in pictures &amp;  I will then  share them with the rest of our class!</a:t>
            </a:r>
          </a:p>
          <a:p>
            <a:pPr marL="0" indent="0" algn="ctr">
              <a:buNone/>
            </a:pPr>
            <a:endParaRPr lang="en-GB" b="1" i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GB" b="1" i="1" dirty="0" smtClean="0">
                <a:solidFill>
                  <a:schemeClr val="tx1"/>
                </a:solidFill>
              </a:rPr>
              <a:t>This is optional but….it could be fun….give it a go! </a:t>
            </a:r>
            <a:r>
              <a:rPr lang="en-GB" b="1" i="1" dirty="0" smtClean="0">
                <a:solidFill>
                  <a:schemeClr val="tx1"/>
                </a:solidFill>
                <a:sym typeface="Wingdings" panose="05000000000000000000" pitchFamily="2" charset="2"/>
              </a:rPr>
              <a:t></a:t>
            </a:r>
            <a:endParaRPr lang="en-GB" b="1" i="1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389644"/>
            <a:ext cx="8075240" cy="1354163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tx1"/>
                </a:solidFill>
              </a:rPr>
              <a:t>Practical Investigation – </a:t>
            </a:r>
          </a:p>
        </p:txBody>
      </p:sp>
      <p:pic>
        <p:nvPicPr>
          <p:cNvPr id="7" name="Picture 1" descr="Science dept_spec_logo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123" y="0"/>
            <a:ext cx="2200275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009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1243</TotalTime>
  <Words>726</Words>
  <Application>Microsoft Office PowerPoint</Application>
  <PresentationFormat>On-screen Show (4:3)</PresentationFormat>
  <Paragraphs>119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Welcome to Chemistry</vt:lpstr>
      <vt:lpstr>What will the PowerPoint cover?</vt:lpstr>
      <vt:lpstr>What you will study:</vt:lpstr>
      <vt:lpstr>What you will study:</vt:lpstr>
      <vt:lpstr>Assessment model –  Internal Year 12 exams (AFL &amp; UCAS )</vt:lpstr>
      <vt:lpstr>PowerPoint Presentation</vt:lpstr>
      <vt:lpstr>PowerPoint Presentation</vt:lpstr>
      <vt:lpstr>PowerPoint Presentation</vt:lpstr>
      <vt:lpstr>PowerPoint Presentation</vt:lpstr>
      <vt:lpstr>Why Chemistry</vt:lpstr>
      <vt:lpstr>PowerPoint Presentation</vt:lpstr>
    </vt:vector>
  </TitlesOfParts>
  <Company>Furze Platt Senior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Heales</dc:creator>
  <cp:lastModifiedBy>Jill Heales</cp:lastModifiedBy>
  <cp:revision>67</cp:revision>
  <cp:lastPrinted>2019-07-08T08:17:17Z</cp:lastPrinted>
  <dcterms:created xsi:type="dcterms:W3CDTF">2015-06-25T06:58:19Z</dcterms:created>
  <dcterms:modified xsi:type="dcterms:W3CDTF">2020-05-06T08:14:54Z</dcterms:modified>
</cp:coreProperties>
</file>