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5143500" type="screen16x9"/>
  <p:notesSz cx="6858000" cy="9144000"/>
  <p:embeddedFontLst>
    <p:embeddedFont>
      <p:font typeface="Century Schoolbook" panose="020406040505050203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Questrial" panose="020B0604020202020204" charset="0"/>
      <p:regular r:id="rId36"/>
    </p:embeddedFont>
    <p:embeddedFont>
      <p:font typeface="Corbel" panose="020B0503020204020204" pitchFamily="34" charset="0"/>
      <p:regular r:id="rId37"/>
      <p:bold r:id="rId38"/>
      <p:italic r:id="rId39"/>
      <p:boldItalic r:id="rId40"/>
    </p:embeddedFont>
    <p:embeddedFont>
      <p:font typeface="Arial Narrow" panose="020B0606020202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0cab1443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0cab1443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696bb2756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696bb2756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4696bb2756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4696bb2756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467e52820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467e52820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67e52820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67e52820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696bb2756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696bb2756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43c139d2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443c139d2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443c139d2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443c139d2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4696bb275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4696bb2756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"/>
              <a:t>AS in French. A level in other 3. Jump between GCSE and A level. Can sometimes be draining when finding a particular subject/topic difficult.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"/>
              <a:t>Netball team. Ways to de-stress. Not as many available as more study focused, but still there.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"/>
              <a:t>Surrey university. Experience uni life. Other opportunities-work experience. Uni trips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6" name="Google Shape;366;g4696bb2756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696bb275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4696bb2756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I am now is completely different to where I thought I’d be when I was sitting here.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Planned to go to uni, nursing degree, for a long time. Closer to time, changed mind. Researched physio PS for that, psychology-PS for that. Applied for uni-secured all places. Reserached other options found job, declined offers.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Physiotherapy assistant@WPH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Constant learning+training opportunities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plan-apprenticeship next year in physio</a:t>
            </a:r>
            <a:endParaRPr/>
          </a:p>
        </p:txBody>
      </p:sp>
      <p:sp>
        <p:nvSpPr>
          <p:cNvPr id="373" name="Google Shape;373;g4696bb2756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4696bb275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g4696bb2756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"/>
              <a:t>Plans can change, they don’t need to be set in stone. Good for some sort of plan for subject choosing. Do research, use careers advisor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"/>
              <a:t>Use free periods. A lot of independent learning. Be realistic.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"/>
              <a:t>Have a social life. Part time work. Fit in study.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"/>
              <a:t>Revision timetables. Have to do lists/due dates for coursework asap. Have folders with notes+revision sources. Pritoritise.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"/>
              <a:t>Last 2 years of school. Work your hardest, make most of the opportunities given.</a:t>
            </a:r>
            <a:endParaRPr/>
          </a:p>
        </p:txBody>
      </p:sp>
      <p:sp>
        <p:nvSpPr>
          <p:cNvPr id="380" name="Google Shape;380;g4696bb2756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67e5282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67e5282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696bb2756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4696bb2756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67e52820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67e52820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4696bb2756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4696bb2756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696bb2756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696bb2756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696bb2756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696bb2756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696bb275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696bb275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696bb275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696bb275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67e52820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67e52820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696bb2756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696bb2756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696bb275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696bb275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696bb2756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696bb2756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ABC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169986" y="1433624"/>
            <a:ext cx="8802000" cy="35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169987" y="116049"/>
            <a:ext cx="8802000" cy="12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95536" y="30349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530"/>
              </a:buClr>
              <a:buSzPts val="3600"/>
              <a:buFont typeface="Arial Narrow"/>
              <a:buNone/>
              <a:defRPr sz="3600" b="1" i="0" u="none" strike="noStrike" cap="none">
                <a:solidFill>
                  <a:srgbClr val="00053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95536" y="1545636"/>
            <a:ext cx="8229600" cy="19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26719" algn="l" rtl="0">
              <a:spcBef>
                <a:spcPts val="480"/>
              </a:spcBef>
              <a:spcAft>
                <a:spcPts val="0"/>
              </a:spcAft>
              <a:buClr>
                <a:srgbClr val="939598"/>
              </a:buClr>
              <a:buSzPts val="3120"/>
              <a:buFont typeface="Noto Sans Symbols"/>
              <a:buChar char="▪"/>
              <a:defRPr sz="2400" b="1" i="0" u="none" strike="noStrike" cap="none">
                <a:solidFill>
                  <a:srgbClr val="93959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spcBef>
                <a:spcPts val="1600"/>
              </a:spcBef>
              <a:spcAft>
                <a:spcPts val="0"/>
              </a:spcAft>
              <a:buClr>
                <a:srgbClr val="939598"/>
              </a:buClr>
              <a:buSzPts val="2400"/>
              <a:buFont typeface="Noto Sans Symbols"/>
              <a:buChar char="▪"/>
              <a:defRPr sz="2400" b="1" i="0" u="none" strike="noStrike" cap="none">
                <a:solidFill>
                  <a:srgbClr val="93959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rgbClr val="939598"/>
              </a:buClr>
              <a:buSzPts val="2400"/>
              <a:buFont typeface="Noto Sans Symbols"/>
              <a:buChar char="▪"/>
              <a:defRPr sz="2400" b="1" i="0" u="none" strike="noStrike" cap="none">
                <a:solidFill>
                  <a:srgbClr val="93959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81000" algn="l" rtl="0">
              <a:spcBef>
                <a:spcPts val="1600"/>
              </a:spcBef>
              <a:spcAft>
                <a:spcPts val="0"/>
              </a:spcAft>
              <a:buClr>
                <a:srgbClr val="939598"/>
              </a:buClr>
              <a:buSzPts val="2400"/>
              <a:buFont typeface="Noto Sans Symbols"/>
              <a:buChar char="▪"/>
              <a:defRPr sz="2400" b="1" i="0" u="none" strike="noStrike" cap="none">
                <a:solidFill>
                  <a:srgbClr val="93959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81000" algn="l" rtl="0">
              <a:spcBef>
                <a:spcPts val="1600"/>
              </a:spcBef>
              <a:spcAft>
                <a:spcPts val="0"/>
              </a:spcAft>
              <a:buClr>
                <a:srgbClr val="939598"/>
              </a:buClr>
              <a:buSzPts val="2400"/>
              <a:buFont typeface="Noto Sans Symbols"/>
              <a:buChar char="▪"/>
              <a:defRPr sz="2400" b="1" i="0" u="none" strike="noStrike" cap="none">
                <a:solidFill>
                  <a:srgbClr val="93959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6" name="Google Shape;56;p13" descr="JMA pos white.png"/>
          <p:cNvPicPr preferRelativeResize="0"/>
          <p:nvPr/>
        </p:nvPicPr>
        <p:blipFill rotWithShape="1">
          <a:blip r:embed="rId2">
            <a:alphaModFix/>
          </a:blip>
          <a:srcRect l="-90" r="-100"/>
          <a:stretch/>
        </p:blipFill>
        <p:spPr>
          <a:xfrm>
            <a:off x="6705600" y="4400550"/>
            <a:ext cx="1529348" cy="50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5"/>
          <p:cNvGrpSpPr/>
          <p:nvPr/>
        </p:nvGrpSpPr>
        <p:grpSpPr>
          <a:xfrm>
            <a:off x="0" y="2381"/>
            <a:ext cx="9148759" cy="5156597"/>
            <a:chOff x="0" y="3175"/>
            <a:chExt cx="12198346" cy="6875463"/>
          </a:xfrm>
        </p:grpSpPr>
        <p:sp>
          <p:nvSpPr>
            <p:cNvPr id="69" name="Google Shape;69;p15"/>
            <p:cNvSpPr/>
            <p:nvPr/>
          </p:nvSpPr>
          <p:spPr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l" t="t" r="r" b="b"/>
              <a:pathLst>
                <a:path w="3840" h="2160" extrusionOk="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l" t="t" r="r" b="b"/>
              <a:pathLst>
                <a:path w="3840" h="2160" extrusionOk="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0" y="3175"/>
              <a:ext cx="12198346" cy="6875463"/>
            </a:xfrm>
            <a:custGeom>
              <a:avLst/>
              <a:gdLst/>
              <a:ahLst/>
              <a:cxnLst/>
              <a:rect l="l" t="t" r="r" b="b"/>
              <a:pathLst>
                <a:path w="3840" h="2163" extrusionOk="0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15"/>
          <p:cNvSpPr txBox="1">
            <a:spLocks noGrp="1"/>
          </p:cNvSpPr>
          <p:nvPr>
            <p:ph type="dt" idx="10"/>
          </p:nvPr>
        </p:nvSpPr>
        <p:spPr>
          <a:xfrm>
            <a:off x="6729989" y="483189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ftr" idx="11"/>
          </p:nvPr>
        </p:nvSpPr>
        <p:spPr>
          <a:xfrm>
            <a:off x="3024158" y="483189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349824" y="4831893"/>
            <a:ext cx="2066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342085" y="23813"/>
            <a:ext cx="0" cy="1191"/>
          </a:xfrm>
          <a:custGeom>
            <a:avLst/>
            <a:gdLst/>
            <a:ahLst/>
            <a:cxnLst/>
            <a:rect l="l" t="t" r="r" b="b"/>
            <a:pathLst>
              <a:path w="2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9525" cap="flat" cmpd="sng">
            <a:solidFill>
              <a:srgbClr val="30466D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76" name="Google Shape;76;p15" title="Text Container Shape"/>
          <p:cNvGrpSpPr/>
          <p:nvPr/>
        </p:nvGrpSpPr>
        <p:grpSpPr>
          <a:xfrm>
            <a:off x="5490225" y="350838"/>
            <a:ext cx="3656409" cy="4442222"/>
            <a:chOff x="7320300" y="467784"/>
            <a:chExt cx="4875213" cy="5922963"/>
          </a:xfrm>
        </p:grpSpPr>
        <p:sp>
          <p:nvSpPr>
            <p:cNvPr id="77" name="Google Shape;77;p15"/>
            <p:cNvSpPr/>
            <p:nvPr/>
          </p:nvSpPr>
          <p:spPr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l" t="t" r="r" b="b"/>
              <a:pathLst>
                <a:path w="3071" h="3731" extrusionOk="0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474A55"/>
            </a:solidFill>
            <a:ln>
              <a:noFill/>
            </a:ln>
          </p:spPr>
        </p:sp>
        <p:sp>
          <p:nvSpPr>
            <p:cNvPr id="78" name="Google Shape;78;p15"/>
            <p:cNvSpPr/>
            <p:nvPr/>
          </p:nvSpPr>
          <p:spPr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l" t="t" r="r" b="b"/>
              <a:pathLst>
                <a:path w="2952" h="3492" extrusionOk="0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cxnSp>
          <p:nvCxnSpPr>
            <p:cNvPr id="79" name="Google Shape;79;p15"/>
            <p:cNvCxnSpPr/>
            <p:nvPr/>
          </p:nvCxnSpPr>
          <p:spPr>
            <a:xfrm>
              <a:off x="8013399" y="4629095"/>
              <a:ext cx="694800" cy="0"/>
            </a:xfrm>
            <a:prstGeom prst="straightConnector1">
              <a:avLst/>
            </a:prstGeom>
            <a:noFill/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0" name="Google Shape;80;p15"/>
          <p:cNvSpPr txBox="1">
            <a:spLocks noGrp="1"/>
          </p:cNvSpPr>
          <p:nvPr>
            <p:ph type="ctrTitle"/>
          </p:nvPr>
        </p:nvSpPr>
        <p:spPr>
          <a:xfrm>
            <a:off x="5940564" y="767900"/>
            <a:ext cx="2845500" cy="25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Century Schoolbook"/>
              <a:buNone/>
              <a:defRPr sz="29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5940564" y="3709033"/>
            <a:ext cx="2845500" cy="7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13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1pPr>
            <a:lvl2pPr lvl="1" algn="ctr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500"/>
              <a:buNone/>
              <a:defRPr sz="1500"/>
            </a:lvl2pPr>
            <a:lvl3pPr lvl="2" algn="ctr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None/>
              <a:defRPr sz="1400"/>
            </a:lvl3pPr>
            <a:lvl4pPr lvl="3" algn="ctr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200"/>
              <a:buNone/>
              <a:defRPr sz="1200"/>
            </a:lvl4pPr>
            <a:lvl5pPr lvl="4" algn="ctr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200"/>
              <a:buNone/>
              <a:defRPr sz="1200"/>
            </a:lvl5pPr>
            <a:lvl6pPr lvl="5" algn="ctr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6pPr>
            <a:lvl7pPr lvl="6" algn="ctr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7pPr>
            <a:lvl8pPr lvl="7" algn="ctr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8pPr>
            <a:lvl9pPr lvl="8" algn="ctr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2200275" y="426259"/>
            <a:ext cx="657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2200275" y="1828800"/>
            <a:ext cx="6577800" cy="27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1pPr>
            <a:lvl2pPr marL="914400" lvl="1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5pPr>
            <a:lvl6pPr marL="2743200" lvl="5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6pPr>
            <a:lvl7pPr marL="3200400" lvl="6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7pPr>
            <a:lvl8pPr marL="3657600" lvl="7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8pPr>
            <a:lvl9pPr marL="4114800" lvl="8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dt" idx="10"/>
          </p:nvPr>
        </p:nvSpPr>
        <p:spPr>
          <a:xfrm>
            <a:off x="6720803" y="472246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ftr" idx="11"/>
          </p:nvPr>
        </p:nvSpPr>
        <p:spPr>
          <a:xfrm>
            <a:off x="2200274" y="4722461"/>
            <a:ext cx="4250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384749" y="542496"/>
            <a:ext cx="14133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 title="Feather Background"/>
          <p:cNvSpPr/>
          <p:nvPr/>
        </p:nvSpPr>
        <p:spPr>
          <a:xfrm>
            <a:off x="0" y="-3509"/>
            <a:ext cx="9150466" cy="5147005"/>
          </a:xfrm>
          <a:custGeom>
            <a:avLst/>
            <a:gdLst/>
            <a:ahLst/>
            <a:cxnLst/>
            <a:rect l="l" t="t" r="r" b="b"/>
            <a:pathLst>
              <a:path w="3845" h="2161" extrusionOk="0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rgbClr val="474A55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17" title="Text Container Shape"/>
          <p:cNvGrpSpPr/>
          <p:nvPr/>
        </p:nvGrpSpPr>
        <p:grpSpPr>
          <a:xfrm>
            <a:off x="1839516" y="946547"/>
            <a:ext cx="5464969" cy="3250406"/>
            <a:chOff x="2452688" y="1262063"/>
            <a:chExt cx="7286625" cy="4333875"/>
          </a:xfrm>
        </p:grpSpPr>
        <p:sp>
          <p:nvSpPr>
            <p:cNvPr id="91" name="Google Shape;91;p17"/>
            <p:cNvSpPr/>
            <p:nvPr/>
          </p:nvSpPr>
          <p:spPr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l" t="t" r="r" b="b"/>
              <a:pathLst>
                <a:path w="4590" h="2730" extrusionOk="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92" name="Google Shape;92;p17"/>
            <p:cNvSpPr/>
            <p:nvPr/>
          </p:nvSpPr>
          <p:spPr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l" t="t" r="r" b="b"/>
              <a:pathLst>
                <a:path w="4350" h="2490" extrusionOk="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cxnSp>
          <p:nvCxnSpPr>
            <p:cNvPr id="93" name="Google Shape;93;p17"/>
            <p:cNvCxnSpPr/>
            <p:nvPr/>
          </p:nvCxnSpPr>
          <p:spPr>
            <a:xfrm>
              <a:off x="5410200" y="3862794"/>
              <a:ext cx="13716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4" name="Google Shape;94;p17"/>
          <p:cNvSpPr txBox="1">
            <a:spLocks noGrp="1"/>
          </p:cNvSpPr>
          <p:nvPr>
            <p:ph type="dt" idx="10"/>
          </p:nvPr>
        </p:nvSpPr>
        <p:spPr>
          <a:xfrm>
            <a:off x="6738557" y="472254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ftr" idx="11"/>
          </p:nvPr>
        </p:nvSpPr>
        <p:spPr>
          <a:xfrm>
            <a:off x="3030683" y="472254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348057" y="4722548"/>
            <a:ext cx="2086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2371726" y="1372934"/>
            <a:ext cx="4394700" cy="13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2900"/>
              <a:buFont typeface="Century Schoolbook"/>
              <a:buNone/>
              <a:defRPr sz="2900">
                <a:solidFill>
                  <a:srgbClr val="464B5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2860938" y="3132098"/>
            <a:ext cx="34251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500"/>
              <a:buNone/>
              <a:defRPr sz="1500">
                <a:solidFill>
                  <a:srgbClr val="464B56"/>
                </a:solidFill>
              </a:defRPr>
            </a:lvl1pPr>
            <a:lvl2pPr marL="914400" lvl="1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2200275" y="426259"/>
            <a:ext cx="657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2200274" y="1828799"/>
            <a:ext cx="31203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1pPr>
            <a:lvl2pPr marL="914400" lvl="1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5pPr>
            <a:lvl6pPr marL="2743200" lvl="5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6pPr>
            <a:lvl7pPr marL="3200400" lvl="6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7pPr>
            <a:lvl8pPr marL="3657600" lvl="7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8pPr>
            <a:lvl9pPr marL="4114800" lvl="8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2"/>
          </p:nvPr>
        </p:nvSpPr>
        <p:spPr>
          <a:xfrm>
            <a:off x="5657813" y="1828799"/>
            <a:ext cx="31203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1pPr>
            <a:lvl2pPr marL="914400" lvl="1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5pPr>
            <a:lvl6pPr marL="2743200" lvl="5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6pPr>
            <a:lvl7pPr marL="3200400" lvl="6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7pPr>
            <a:lvl8pPr marL="3657600" lvl="7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8pPr>
            <a:lvl9pPr marL="4114800" lvl="8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dt" idx="10"/>
          </p:nvPr>
        </p:nvSpPr>
        <p:spPr>
          <a:xfrm>
            <a:off x="6720803" y="472246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ftr" idx="11"/>
          </p:nvPr>
        </p:nvSpPr>
        <p:spPr>
          <a:xfrm>
            <a:off x="2200274" y="4722461"/>
            <a:ext cx="4250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384749" y="542496"/>
            <a:ext cx="14133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2200274" y="425196"/>
            <a:ext cx="6577800" cy="11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2200274" y="1842306"/>
            <a:ext cx="31203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 rtl="0">
              <a:lnSpc>
                <a:spcPct val="99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2"/>
          </p:nvPr>
        </p:nvSpPr>
        <p:spPr>
          <a:xfrm>
            <a:off x="2200274" y="2487479"/>
            <a:ext cx="3120300" cy="20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1pPr>
            <a:lvl2pPr marL="914400" lvl="1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5pPr>
            <a:lvl6pPr marL="2743200" lvl="5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6pPr>
            <a:lvl7pPr marL="3200400" lvl="6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7pPr>
            <a:lvl8pPr marL="3657600" lvl="7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8pPr>
            <a:lvl9pPr marL="4114800" lvl="8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3"/>
          </p:nvPr>
        </p:nvSpPr>
        <p:spPr>
          <a:xfrm>
            <a:off x="5657813" y="1842306"/>
            <a:ext cx="31203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 rtl="0">
              <a:lnSpc>
                <a:spcPct val="99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marL="914400" lvl="1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4"/>
          </p:nvPr>
        </p:nvSpPr>
        <p:spPr>
          <a:xfrm>
            <a:off x="5657813" y="2487479"/>
            <a:ext cx="3120300" cy="20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1pPr>
            <a:lvl2pPr marL="914400" lvl="1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5pPr>
            <a:lvl6pPr marL="2743200" lvl="5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6pPr>
            <a:lvl7pPr marL="3200400" lvl="6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7pPr>
            <a:lvl8pPr marL="3657600" lvl="7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8pPr>
            <a:lvl9pPr marL="4114800" lvl="8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dt" idx="10"/>
          </p:nvPr>
        </p:nvSpPr>
        <p:spPr>
          <a:xfrm>
            <a:off x="6720803" y="472246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ftr" idx="11"/>
          </p:nvPr>
        </p:nvSpPr>
        <p:spPr>
          <a:xfrm>
            <a:off x="2200274" y="4722461"/>
            <a:ext cx="4250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384749" y="542496"/>
            <a:ext cx="14133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2200275" y="426259"/>
            <a:ext cx="657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dt" idx="10"/>
          </p:nvPr>
        </p:nvSpPr>
        <p:spPr>
          <a:xfrm>
            <a:off x="6720803" y="472246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ftr" idx="11"/>
          </p:nvPr>
        </p:nvSpPr>
        <p:spPr>
          <a:xfrm>
            <a:off x="2200274" y="4722461"/>
            <a:ext cx="4250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384749" y="542496"/>
            <a:ext cx="14133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21" title="Feathers"/>
          <p:cNvGrpSpPr/>
          <p:nvPr/>
        </p:nvGrpSpPr>
        <p:grpSpPr>
          <a:xfrm>
            <a:off x="300535" y="271819"/>
            <a:ext cx="2621983" cy="4653292"/>
            <a:chOff x="400714" y="362425"/>
            <a:chExt cx="3495978" cy="6204390"/>
          </a:xfrm>
        </p:grpSpPr>
        <p:sp>
          <p:nvSpPr>
            <p:cNvPr id="122" name="Google Shape;122;p21"/>
            <p:cNvSpPr/>
            <p:nvPr/>
          </p:nvSpPr>
          <p:spPr>
            <a:xfrm>
              <a:off x="400714" y="362425"/>
              <a:ext cx="2218441" cy="6204390"/>
            </a:xfrm>
            <a:custGeom>
              <a:avLst/>
              <a:gdLst/>
              <a:ahLst/>
              <a:cxnLst/>
              <a:rect l="l" t="t" r="r" b="b"/>
              <a:pathLst>
                <a:path w="697" h="1954" extrusionOk="0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0CDBB">
                <a:alpha val="7490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1"/>
            <p:cNvSpPr/>
            <p:nvPr/>
          </p:nvSpPr>
          <p:spPr>
            <a:xfrm>
              <a:off x="1133752" y="1810138"/>
              <a:ext cx="2762940" cy="4746625"/>
            </a:xfrm>
            <a:custGeom>
              <a:avLst/>
              <a:gdLst/>
              <a:ahLst/>
              <a:cxnLst/>
              <a:rect l="l" t="t" r="r" b="b"/>
              <a:pathLst>
                <a:path w="869" h="1495" extrusionOk="0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0CDBB">
                <a:alpha val="4980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21"/>
          <p:cNvSpPr txBox="1">
            <a:spLocks noGrp="1"/>
          </p:cNvSpPr>
          <p:nvPr>
            <p:ph type="dt" idx="10"/>
          </p:nvPr>
        </p:nvSpPr>
        <p:spPr>
          <a:xfrm>
            <a:off x="6720803" y="472246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ftr" idx="11"/>
          </p:nvPr>
        </p:nvSpPr>
        <p:spPr>
          <a:xfrm>
            <a:off x="2200274" y="4722461"/>
            <a:ext cx="4250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ldNum" idx="12"/>
          </p:nvPr>
        </p:nvSpPr>
        <p:spPr>
          <a:xfrm>
            <a:off x="384749" y="542496"/>
            <a:ext cx="14133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0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 title="Feather"/>
          <p:cNvSpPr/>
          <p:nvPr/>
        </p:nvSpPr>
        <p:spPr>
          <a:xfrm rot="2047334" flipH="1">
            <a:off x="6429343" y="340261"/>
            <a:ext cx="2557082" cy="4392974"/>
          </a:xfrm>
          <a:custGeom>
            <a:avLst/>
            <a:gdLst/>
            <a:ahLst/>
            <a:cxnLst/>
            <a:rect l="l" t="t" r="r" b="b"/>
            <a:pathLst>
              <a:path w="869" h="1495" extrusionOk="0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rgbClr val="D0CDBB">
              <a:alpha val="4980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6357366" y="1127930"/>
            <a:ext cx="24207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2600"/>
              <a:buFont typeface="Century Schoolbook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1"/>
          </p:nvPr>
        </p:nvSpPr>
        <p:spPr>
          <a:xfrm>
            <a:off x="365797" y="331061"/>
            <a:ext cx="5697600" cy="4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238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500"/>
              <a:buChar char="–"/>
              <a:defRPr sz="1500"/>
            </a:lvl1pPr>
            <a:lvl2pPr marL="914400" lvl="1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 sz="1400"/>
            </a:lvl2pPr>
            <a:lvl3pPr marL="1371600" lvl="2" indent="-3048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200"/>
              <a:buChar char="–"/>
              <a:defRPr sz="1200"/>
            </a:lvl3pPr>
            <a:lvl4pPr marL="1828800" lvl="3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100"/>
              <a:buChar char="–"/>
              <a:defRPr sz="1100"/>
            </a:lvl4pPr>
            <a:lvl5pPr marL="2286000" lvl="4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100"/>
              <a:buChar char="–"/>
              <a:defRPr sz="1100"/>
            </a:lvl5pPr>
            <a:lvl6pPr marL="2743200" lvl="5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100"/>
              <a:buChar char="–"/>
              <a:defRPr sz="1100"/>
            </a:lvl6pPr>
            <a:lvl7pPr marL="3200400" lvl="6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100"/>
              <a:buChar char="–"/>
              <a:defRPr sz="1100"/>
            </a:lvl7pPr>
            <a:lvl8pPr marL="3657600" lvl="7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100"/>
              <a:buChar char="–"/>
              <a:defRPr sz="1100"/>
            </a:lvl8pPr>
            <a:lvl9pPr marL="4114800" lvl="8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100"/>
              <a:buChar char="–"/>
              <a:defRPr sz="1100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2"/>
          </p:nvPr>
        </p:nvSpPr>
        <p:spPr>
          <a:xfrm>
            <a:off x="6357366" y="2417852"/>
            <a:ext cx="2420700" cy="21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111000"/>
              </a:lnSpc>
              <a:spcBef>
                <a:spcPts val="1100"/>
              </a:spcBef>
              <a:spcAft>
                <a:spcPts val="0"/>
              </a:spcAft>
              <a:buClr>
                <a:srgbClr val="464B56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dt" idx="10"/>
          </p:nvPr>
        </p:nvSpPr>
        <p:spPr>
          <a:xfrm>
            <a:off x="6357416" y="4714875"/>
            <a:ext cx="2420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ftr" idx="11"/>
          </p:nvPr>
        </p:nvSpPr>
        <p:spPr>
          <a:xfrm>
            <a:off x="365797" y="4714875"/>
            <a:ext cx="5697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6357366" y="280203"/>
            <a:ext cx="24207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lvl="1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lvl="2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lvl="3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lvl="4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lvl="5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lvl="6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lvl="7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lvl="8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05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 title="Feather"/>
          <p:cNvSpPr/>
          <p:nvPr/>
        </p:nvSpPr>
        <p:spPr>
          <a:xfrm rot="2047334" flipH="1">
            <a:off x="6429343" y="340261"/>
            <a:ext cx="2557082" cy="4392974"/>
          </a:xfrm>
          <a:custGeom>
            <a:avLst/>
            <a:gdLst/>
            <a:ahLst/>
            <a:cxnLst/>
            <a:rect l="l" t="t" r="r" b="b"/>
            <a:pathLst>
              <a:path w="869" h="1495" extrusionOk="0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rgbClr val="D0CDBB">
              <a:alpha val="4980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6357366" y="1127932"/>
            <a:ext cx="2423100" cy="12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2600"/>
              <a:buFont typeface="Century Schoolbook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>
            <a:spLocks noGrp="1"/>
          </p:cNvSpPr>
          <p:nvPr>
            <p:ph type="pic" idx="2"/>
          </p:nvPr>
        </p:nvSpPr>
        <p:spPr>
          <a:xfrm>
            <a:off x="0" y="0"/>
            <a:ext cx="6077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400"/>
              <a:buFont typeface="Corbel"/>
              <a:buNone/>
              <a:defRPr sz="2400" b="0" i="0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100"/>
              <a:buFont typeface="Corbel"/>
              <a:buNone/>
              <a:defRPr sz="2100" b="0" i="0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800"/>
              <a:buFont typeface="Corbel"/>
              <a:buNone/>
              <a:defRPr sz="1800" b="0" i="1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500"/>
              <a:buFont typeface="Corbel"/>
              <a:buNone/>
              <a:defRPr sz="1500" b="0" i="0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500"/>
              <a:buFont typeface="Corbel"/>
              <a:buNone/>
              <a:defRPr sz="1500" b="0" i="1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500"/>
              <a:buFont typeface="Corbel"/>
              <a:buNone/>
              <a:defRPr sz="15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500"/>
              <a:buFont typeface="Corbel"/>
              <a:buNone/>
              <a:defRPr sz="15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500"/>
              <a:buFont typeface="Corbel"/>
              <a:buNone/>
              <a:defRPr sz="15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500"/>
              <a:buFont typeface="Corbel"/>
              <a:buNone/>
              <a:defRPr sz="15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6357366" y="2417855"/>
            <a:ext cx="2420700" cy="21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111000"/>
              </a:lnSpc>
              <a:spcBef>
                <a:spcPts val="1100"/>
              </a:spcBef>
              <a:spcAft>
                <a:spcPts val="0"/>
              </a:spcAft>
              <a:buClr>
                <a:srgbClr val="464B56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dt" idx="10"/>
          </p:nvPr>
        </p:nvSpPr>
        <p:spPr>
          <a:xfrm>
            <a:off x="6357366" y="4718304"/>
            <a:ext cx="2420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ftr" idx="11"/>
          </p:nvPr>
        </p:nvSpPr>
        <p:spPr>
          <a:xfrm>
            <a:off x="365798" y="4718304"/>
            <a:ext cx="5699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ldNum" idx="12"/>
          </p:nvPr>
        </p:nvSpPr>
        <p:spPr>
          <a:xfrm>
            <a:off x="6357366" y="280205"/>
            <a:ext cx="2420700" cy="6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lvl="1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lvl="2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lvl="3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lvl="4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lvl="5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lvl="6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lvl="7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lvl="8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2200275" y="426259"/>
            <a:ext cx="657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1"/>
          </p:nvPr>
        </p:nvSpPr>
        <p:spPr>
          <a:xfrm rot="5400000">
            <a:off x="4119953" y="-90750"/>
            <a:ext cx="2738700" cy="6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1pPr>
            <a:lvl2pPr marL="914400" lvl="1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5pPr>
            <a:lvl6pPr marL="2743200" lvl="5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6pPr>
            <a:lvl7pPr marL="3200400" lvl="6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7pPr>
            <a:lvl8pPr marL="3657600" lvl="7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8pPr>
            <a:lvl9pPr marL="4114800" lvl="8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dt" idx="10"/>
          </p:nvPr>
        </p:nvSpPr>
        <p:spPr>
          <a:xfrm>
            <a:off x="6720803" y="472246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ftr" idx="11"/>
          </p:nvPr>
        </p:nvSpPr>
        <p:spPr>
          <a:xfrm>
            <a:off x="2200274" y="4722461"/>
            <a:ext cx="4250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ldNum" idx="12"/>
          </p:nvPr>
        </p:nvSpPr>
        <p:spPr>
          <a:xfrm>
            <a:off x="384749" y="542496"/>
            <a:ext cx="14133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25" title="Feather"/>
          <p:cNvGrpSpPr/>
          <p:nvPr/>
        </p:nvGrpSpPr>
        <p:grpSpPr>
          <a:xfrm>
            <a:off x="300535" y="271819"/>
            <a:ext cx="2621983" cy="4653292"/>
            <a:chOff x="400714" y="362425"/>
            <a:chExt cx="3495978" cy="6204390"/>
          </a:xfrm>
        </p:grpSpPr>
        <p:sp>
          <p:nvSpPr>
            <p:cNvPr id="151" name="Google Shape;151;p25"/>
            <p:cNvSpPr/>
            <p:nvPr/>
          </p:nvSpPr>
          <p:spPr>
            <a:xfrm>
              <a:off x="400714" y="362425"/>
              <a:ext cx="2218441" cy="6204390"/>
            </a:xfrm>
            <a:custGeom>
              <a:avLst/>
              <a:gdLst/>
              <a:ahLst/>
              <a:cxnLst/>
              <a:rect l="l" t="t" r="r" b="b"/>
              <a:pathLst>
                <a:path w="697" h="1954" extrusionOk="0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0CDBB">
                <a:alpha val="7490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5"/>
            <p:cNvSpPr/>
            <p:nvPr/>
          </p:nvSpPr>
          <p:spPr>
            <a:xfrm>
              <a:off x="1133752" y="1810138"/>
              <a:ext cx="2762940" cy="4746625"/>
            </a:xfrm>
            <a:custGeom>
              <a:avLst/>
              <a:gdLst/>
              <a:ahLst/>
              <a:cxnLst/>
              <a:rect l="l" t="t" r="r" b="b"/>
              <a:pathLst>
                <a:path w="869" h="1495" extrusionOk="0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0CDBB">
                <a:alpha val="4980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 rot="5400000">
            <a:off x="5545343" y="1793428"/>
            <a:ext cx="40050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 rot="5400000">
            <a:off x="2439208" y="154330"/>
            <a:ext cx="3991800" cy="44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1pPr>
            <a:lvl2pPr marL="914400" lvl="1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3pPr>
            <a:lvl4pPr marL="1828800" lvl="3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Char char="–"/>
              <a:defRPr/>
            </a:lvl5pPr>
            <a:lvl6pPr marL="2743200" lvl="5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6pPr>
            <a:lvl7pPr marL="3200400" lvl="6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7pPr>
            <a:lvl8pPr marL="3657600" lvl="7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8pPr>
            <a:lvl9pPr marL="4114800" lvl="8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400"/>
              <a:buChar char="–"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dt" idx="10"/>
          </p:nvPr>
        </p:nvSpPr>
        <p:spPr>
          <a:xfrm>
            <a:off x="6958474" y="4722461"/>
            <a:ext cx="1879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ftr" idx="11"/>
          </p:nvPr>
        </p:nvSpPr>
        <p:spPr>
          <a:xfrm>
            <a:off x="2200274" y="4722461"/>
            <a:ext cx="4469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 rot="5400000">
            <a:off x="6551108" y="2139977"/>
            <a:ext cx="40374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lvl="1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lvl="2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lvl="3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lvl="4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lvl="5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lvl="6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lvl="7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lvl="8" indent="0" algn="l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8" name="Google Shape;158;p25" title="Rule Line"/>
          <p:cNvCxnSpPr/>
          <p:nvPr/>
        </p:nvCxnSpPr>
        <p:spPr>
          <a:xfrm>
            <a:off x="6833687" y="428627"/>
            <a:ext cx="0" cy="39567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DD2E0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7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ctrTitle"/>
          </p:nvPr>
        </p:nvSpPr>
        <p:spPr>
          <a:xfrm>
            <a:off x="342900" y="3720103"/>
            <a:ext cx="5829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800"/>
              <a:buFont typeface="Quest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C0C0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4" name="Google Shape;174;p27"/>
          <p:cNvCxnSpPr/>
          <p:nvPr/>
        </p:nvCxnSpPr>
        <p:spPr>
          <a:xfrm rot="10800000">
            <a:off x="6290132" y="3948079"/>
            <a:ext cx="0" cy="685800"/>
          </a:xfrm>
          <a:prstGeom prst="straightConnector1">
            <a:avLst/>
          </a:prstGeom>
          <a:noFill/>
          <a:ln w="19050" cap="flat" cmpd="sng">
            <a:solidFill>
              <a:srgbClr val="DD2E0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768096" y="1714500"/>
            <a:ext cx="72900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81D31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9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342900" y="3720103"/>
            <a:ext cx="5829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800"/>
              <a:buFont typeface="Questrial"/>
              <a:buNone/>
              <a:defRPr sz="3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C0C0C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89" name="Google Shape;189;p29"/>
          <p:cNvCxnSpPr/>
          <p:nvPr/>
        </p:nvCxnSpPr>
        <p:spPr>
          <a:xfrm rot="10800000">
            <a:off x="6290132" y="3948079"/>
            <a:ext cx="0" cy="685800"/>
          </a:xfrm>
          <a:prstGeom prst="straightConnector1">
            <a:avLst/>
          </a:prstGeom>
          <a:noFill/>
          <a:ln w="19050" cap="flat" cmpd="sng">
            <a:solidFill>
              <a:srgbClr val="DD2E0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1"/>
          </p:nvPr>
        </p:nvSpPr>
        <p:spPr>
          <a:xfrm>
            <a:off x="768095" y="1714500"/>
            <a:ext cx="35661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body" idx="2"/>
          </p:nvPr>
        </p:nvSpPr>
        <p:spPr>
          <a:xfrm>
            <a:off x="4491990" y="1714500"/>
            <a:ext cx="35661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body" idx="1"/>
          </p:nvPr>
        </p:nvSpPr>
        <p:spPr>
          <a:xfrm>
            <a:off x="768096" y="1634727"/>
            <a:ext cx="35661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75" tIns="34275" rIns="102875" bIns="34275" anchor="ctr" anchorCtr="0"/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body" idx="2"/>
          </p:nvPr>
        </p:nvSpPr>
        <p:spPr>
          <a:xfrm>
            <a:off x="768096" y="2225841"/>
            <a:ext cx="3566100" cy="25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3"/>
          </p:nvPr>
        </p:nvSpPr>
        <p:spPr>
          <a:xfrm>
            <a:off x="4493166" y="1634727"/>
            <a:ext cx="35661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75" tIns="34275" rIns="102875" bIns="34275" anchor="ctr" anchorCtr="0"/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body" idx="4"/>
          </p:nvPr>
        </p:nvSpPr>
        <p:spPr>
          <a:xfrm>
            <a:off x="4493166" y="2225841"/>
            <a:ext cx="3566100" cy="25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1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768096" y="353632"/>
            <a:ext cx="32919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Questrial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body" idx="1"/>
          </p:nvPr>
        </p:nvSpPr>
        <p:spPr>
          <a:xfrm>
            <a:off x="4286250" y="617220"/>
            <a:ext cx="4258800" cy="3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 sz="1800"/>
            </a:lvl1pPr>
            <a:lvl2pPr marL="914400" lvl="1" indent="-3238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 sz="1500"/>
            </a:lvl2pPr>
            <a:lvl3pPr marL="137160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2"/>
          </p:nvPr>
        </p:nvSpPr>
        <p:spPr>
          <a:xfrm>
            <a:off x="768096" y="1693130"/>
            <a:ext cx="3291900" cy="28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 rtl="0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342900" y="3720103"/>
            <a:ext cx="5829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800"/>
              <a:buFont typeface="Questrial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5"/>
          <p:cNvSpPr>
            <a:spLocks noGrp="1"/>
          </p:cNvSpPr>
          <p:nvPr>
            <p:ph type="pic" idx="2"/>
          </p:nvPr>
        </p:nvSpPr>
        <p:spPr>
          <a:xfrm>
            <a:off x="0" y="-1"/>
            <a:ext cx="9141900" cy="3429000"/>
          </a:xfrm>
          <a:prstGeom prst="rect">
            <a:avLst/>
          </a:prstGeom>
          <a:solidFill>
            <a:srgbClr val="FE997F"/>
          </a:solidFill>
          <a:ln>
            <a:noFill/>
          </a:ln>
        </p:spPr>
        <p:txBody>
          <a:bodyPr spcFirstLastPara="1" wrap="square" lIns="342900" tIns="274325" rIns="34275" bIns="34275" anchor="t" anchorCtr="0"/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estrial"/>
              <a:buNone/>
              <a:defRPr sz="2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C0C0C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5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29" name="Google Shape;229;p35"/>
          <p:cNvCxnSpPr/>
          <p:nvPr/>
        </p:nvCxnSpPr>
        <p:spPr>
          <a:xfrm rot="10800000">
            <a:off x="6290132" y="3948079"/>
            <a:ext cx="0" cy="685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body" idx="1"/>
          </p:nvPr>
        </p:nvSpPr>
        <p:spPr>
          <a:xfrm rot="5400000">
            <a:off x="2904451" y="-421800"/>
            <a:ext cx="3017400" cy="7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>
            <a:spLocks noGrp="1"/>
          </p:cNvSpPr>
          <p:nvPr>
            <p:ph type="title"/>
          </p:nvPr>
        </p:nvSpPr>
        <p:spPr>
          <a:xfrm rot="5400000">
            <a:off x="5500801" y="1614450"/>
            <a:ext cx="40575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68575" rIns="34275" bIns="68575" anchor="ctr" anchorCtr="0"/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body" idx="1"/>
          </p:nvPr>
        </p:nvSpPr>
        <p:spPr>
          <a:xfrm rot="5400000">
            <a:off x="1557376" y="-243000"/>
            <a:ext cx="4057500" cy="56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7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2" name="Google Shape;242;p37"/>
          <p:cNvCxnSpPr/>
          <p:nvPr/>
        </p:nvCxnSpPr>
        <p:spPr>
          <a:xfrm rot="10800000">
            <a:off x="7543800" y="44447"/>
            <a:ext cx="0" cy="685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4" title="Feathers"/>
          <p:cNvGrpSpPr/>
          <p:nvPr/>
        </p:nvGrpSpPr>
        <p:grpSpPr>
          <a:xfrm>
            <a:off x="300535" y="271819"/>
            <a:ext cx="2621983" cy="4653292"/>
            <a:chOff x="400714" y="362425"/>
            <a:chExt cx="3495978" cy="6204390"/>
          </a:xfrm>
        </p:grpSpPr>
        <p:sp>
          <p:nvSpPr>
            <p:cNvPr id="59" name="Google Shape;59;p14"/>
            <p:cNvSpPr/>
            <p:nvPr/>
          </p:nvSpPr>
          <p:spPr>
            <a:xfrm>
              <a:off x="400714" y="362425"/>
              <a:ext cx="2218441" cy="6204390"/>
            </a:xfrm>
            <a:custGeom>
              <a:avLst/>
              <a:gdLst/>
              <a:ahLst/>
              <a:cxnLst/>
              <a:rect l="l" t="t" r="r" b="b"/>
              <a:pathLst>
                <a:path w="697" h="1954" extrusionOk="0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D0CDBB">
                <a:alpha val="7490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1133752" y="1810138"/>
              <a:ext cx="2762940" cy="4746625"/>
            </a:xfrm>
            <a:custGeom>
              <a:avLst/>
              <a:gdLst/>
              <a:ahLst/>
              <a:cxnLst/>
              <a:rect l="l" t="t" r="r" b="b"/>
              <a:pathLst>
                <a:path w="869" h="1495" extrusionOk="0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D0CDBB">
                <a:alpha val="4980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200275" y="426259"/>
            <a:ext cx="657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3300"/>
              <a:buFont typeface="Century Schoolbook"/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2200275" y="1828800"/>
            <a:ext cx="6577800" cy="27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238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500"/>
              <a:buFont typeface="Corbel"/>
              <a:buChar char="–"/>
              <a:defRPr sz="1500" b="0" i="0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400"/>
              <a:buFont typeface="Corbel"/>
              <a:buChar char="–"/>
              <a:defRPr sz="1400" b="0" i="0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200"/>
              <a:buFont typeface="Corbel"/>
              <a:buChar char="–"/>
              <a:defRPr sz="1200" b="0" i="1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100"/>
              <a:buFont typeface="Corbel"/>
              <a:buChar char="–"/>
              <a:defRPr sz="1100" b="0" i="0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1100"/>
              <a:buFont typeface="Corbel"/>
              <a:buChar char="–"/>
              <a:defRPr sz="1100" b="0" i="1" u="none" strike="noStrike" cap="none">
                <a:solidFill>
                  <a:srgbClr val="464B5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100"/>
              <a:buFont typeface="Corbel"/>
              <a:buChar char="–"/>
              <a:defRPr sz="11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100"/>
              <a:buFont typeface="Corbel"/>
              <a:buChar char="–"/>
              <a:defRPr sz="11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100"/>
              <a:buFont typeface="Corbel"/>
              <a:buChar char="–"/>
              <a:defRPr sz="1100" b="0" i="0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74A55"/>
              </a:buClr>
              <a:buSzPts val="1100"/>
              <a:buFont typeface="Corbel"/>
              <a:buChar char="–"/>
              <a:defRPr sz="1100" b="0" i="1" u="none" strike="noStrike" cap="none">
                <a:solidFill>
                  <a:srgbClr val="474A5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6720803" y="472246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2200274" y="4722461"/>
            <a:ext cx="4250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384749" y="542496"/>
            <a:ext cx="14133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r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r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r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r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r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r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r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r" rtl="0">
              <a:spcBef>
                <a:spcPts val="0"/>
              </a:spcBef>
              <a:buNone/>
              <a:defRPr sz="3300" b="0" i="0" u="none" strike="noStrike" cap="none">
                <a:solidFill>
                  <a:srgbClr val="464B5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6" name="Google Shape;66;p14" title="Rule Line"/>
          <p:cNvCxnSpPr/>
          <p:nvPr/>
        </p:nvCxnSpPr>
        <p:spPr>
          <a:xfrm>
            <a:off x="2200275" y="1632007"/>
            <a:ext cx="6577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386">
          <p15:clr>
            <a:srgbClr val="F26B43"/>
          </p15:clr>
        </p15:guide>
        <p15:guide id="2" orient="horz" pos="2970">
          <p15:clr>
            <a:srgbClr val="F26B43"/>
          </p15:clr>
        </p15:guide>
        <p15:guide id="3" orient="horz" pos="1152">
          <p15:clr>
            <a:srgbClr val="F26B43"/>
          </p15:clr>
        </p15:guide>
        <p15:guide id="4" orient="horz" pos="2880">
          <p15:clr>
            <a:srgbClr val="F26B43"/>
          </p15:clr>
        </p15:guide>
        <p15:guide id="5" pos="3312">
          <p15:clr>
            <a:srgbClr val="F26B43"/>
          </p15:clr>
        </p15:guide>
        <p15:guide id="6" pos="3600">
          <p15:clr>
            <a:srgbClr val="F26B43"/>
          </p15:clr>
        </p15:guide>
        <p15:guide id="7" orient="horz" pos="270">
          <p15:clr>
            <a:srgbClr val="F26B43"/>
          </p15:clr>
        </p15:guide>
        <p15:guide id="8" pos="5526">
          <p15:clr>
            <a:srgbClr val="F26B43"/>
          </p15:clr>
        </p15:guide>
        <p15:guide id="9" pos="1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72900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800"/>
              <a:buFont typeface="Questrial"/>
              <a:buNone/>
              <a:defRPr sz="3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768096" y="1714500"/>
            <a:ext cx="72900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/>
          <a:lstStyle>
            <a:lvl1pPr marL="457200" marR="0" lvl="0" indent="-3365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Questrial"/>
              <a:buChar char=" "/>
              <a:defRPr sz="17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•"/>
              <a:defRPr sz="1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•"/>
              <a:defRPr sz="1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•"/>
              <a:defRPr sz="1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•"/>
              <a:defRPr sz="1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•"/>
              <a:defRPr sz="1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•"/>
              <a:defRPr sz="1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29845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Noto Sans Symbols"/>
              <a:buChar char="•"/>
              <a:defRPr sz="11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dt" idx="10"/>
          </p:nvPr>
        </p:nvSpPr>
        <p:spPr>
          <a:xfrm>
            <a:off x="768097" y="4853028"/>
            <a:ext cx="1615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ftr" idx="11"/>
          </p:nvPr>
        </p:nvSpPr>
        <p:spPr>
          <a:xfrm>
            <a:off x="3632199" y="4853028"/>
            <a:ext cx="4426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ldNum" idx="12"/>
          </p:nvPr>
        </p:nvSpPr>
        <p:spPr>
          <a:xfrm>
            <a:off x="8128000" y="4853028"/>
            <a:ext cx="7302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5" name="Google Shape;165;p26"/>
          <p:cNvCxnSpPr/>
          <p:nvPr/>
        </p:nvCxnSpPr>
        <p:spPr>
          <a:xfrm rot="10800000">
            <a:off x="571500" y="619743"/>
            <a:ext cx="0" cy="685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ctrTitle"/>
          </p:nvPr>
        </p:nvSpPr>
        <p:spPr>
          <a:xfrm>
            <a:off x="311700" y="3246850"/>
            <a:ext cx="8520600" cy="93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Evening 2018 </a:t>
            </a:r>
            <a:endParaRPr/>
          </a:p>
        </p:txBody>
      </p:sp>
      <p:sp>
        <p:nvSpPr>
          <p:cNvPr id="248" name="Google Shape;248;p38"/>
          <p:cNvSpPr txBox="1">
            <a:spLocks noGrp="1"/>
          </p:cNvSpPr>
          <p:nvPr>
            <p:ph type="subTitle" idx="1"/>
          </p:nvPr>
        </p:nvSpPr>
        <p:spPr>
          <a:xfrm>
            <a:off x="468875" y="4177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Langley Academy Sixth Form</a:t>
            </a:r>
            <a:endParaRPr/>
          </a:p>
        </p:txBody>
      </p:sp>
      <p:pic>
        <p:nvPicPr>
          <p:cNvPr id="249" name="Google Shape;249;p38"/>
          <p:cNvPicPr preferRelativeResize="0"/>
          <p:nvPr/>
        </p:nvPicPr>
        <p:blipFill rotWithShape="1">
          <a:blip r:embed="rId3">
            <a:alphaModFix/>
          </a:blip>
          <a:srcRect l="15900" t="12566" r="28249" b="18348"/>
          <a:stretch/>
        </p:blipFill>
        <p:spPr>
          <a:xfrm>
            <a:off x="2385675" y="204325"/>
            <a:ext cx="4372651" cy="30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Facilities</a:t>
            </a:r>
            <a:endParaRPr/>
          </a:p>
        </p:txBody>
      </p:sp>
      <p:sp>
        <p:nvSpPr>
          <p:cNvPr id="317" name="Google Shape;317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0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State of the art school buildings with outstanding facilities and ICT access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New bespoke Sixth Form building to be opened January 2020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 refurbishment of current Sixth Form area from September 2019 to include excellent classroom facilities and sixth form cafe</a:t>
            </a:r>
            <a:endParaRPr/>
          </a:p>
        </p:txBody>
      </p:sp>
      <p:pic>
        <p:nvPicPr>
          <p:cNvPr id="318" name="Google Shape;31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8575" y="1"/>
            <a:ext cx="4235426" cy="224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575" y="3025788"/>
            <a:ext cx="4235425" cy="2117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TLA Expectations</a:t>
            </a:r>
            <a:endParaRPr/>
          </a:p>
        </p:txBody>
      </p:sp>
      <p:sp>
        <p:nvSpPr>
          <p:cNvPr id="325" name="Google Shape;325;p48"/>
          <p:cNvSpPr txBox="1">
            <a:spLocks noGrp="1"/>
          </p:cNvSpPr>
          <p:nvPr>
            <p:ph type="body" idx="1"/>
          </p:nvPr>
        </p:nvSpPr>
        <p:spPr>
          <a:xfrm>
            <a:off x="172000" y="1152475"/>
            <a:ext cx="4456200" cy="3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 TLA sixth form we expect our students to:</a:t>
            </a:r>
            <a:endParaRPr/>
          </a:p>
          <a:p>
            <a:pPr marL="914400" lvl="1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Attend every lesson prepared to learn </a:t>
            </a:r>
            <a:endParaRPr sz="1800"/>
          </a:p>
          <a:p>
            <a:pPr marL="914400" lvl="1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Wear the correct uniform and be proud of it</a:t>
            </a:r>
            <a:endParaRPr sz="1800"/>
          </a:p>
          <a:p>
            <a:pPr marL="914400" lvl="1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Support each other</a:t>
            </a:r>
            <a:endParaRPr sz="1800"/>
          </a:p>
          <a:p>
            <a:pPr marL="914400" lvl="1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Challenge themselves in everything they do </a:t>
            </a:r>
            <a:endParaRPr sz="1800"/>
          </a:p>
          <a:p>
            <a:pPr marL="914400" lvl="1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Give their very best every day </a:t>
            </a:r>
            <a:endParaRPr sz="1800"/>
          </a:p>
          <a:p>
            <a:pPr marL="914400" lvl="1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Not give excuses</a:t>
            </a:r>
            <a:endParaRPr sz="1800"/>
          </a:p>
        </p:txBody>
      </p:sp>
      <p:pic>
        <p:nvPicPr>
          <p:cNvPr id="326" name="Google Shape;3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713" y="652450"/>
            <a:ext cx="3838575" cy="38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Building - Front </a:t>
            </a:r>
            <a:endParaRPr/>
          </a:p>
        </p:txBody>
      </p:sp>
      <p:sp>
        <p:nvSpPr>
          <p:cNvPr id="332" name="Google Shape;332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33" name="Google Shape;333;p49"/>
          <p:cNvPicPr preferRelativeResize="0"/>
          <p:nvPr/>
        </p:nvPicPr>
        <p:blipFill rotWithShape="1">
          <a:blip r:embed="rId3">
            <a:alphaModFix/>
          </a:blip>
          <a:srcRect l="11995" t="23984" r="30665" b="35706"/>
          <a:stretch/>
        </p:blipFill>
        <p:spPr>
          <a:xfrm>
            <a:off x="311700" y="1176000"/>
            <a:ext cx="8520600" cy="3369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Building - Side Aspect </a:t>
            </a:r>
            <a:endParaRPr/>
          </a:p>
        </p:txBody>
      </p:sp>
      <p:sp>
        <p:nvSpPr>
          <p:cNvPr id="339" name="Google Shape;339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40" name="Google Shape;340;p50"/>
          <p:cNvPicPr preferRelativeResize="0"/>
          <p:nvPr/>
        </p:nvPicPr>
        <p:blipFill rotWithShape="1">
          <a:blip r:embed="rId3">
            <a:alphaModFix/>
          </a:blip>
          <a:srcRect l="11560" t="24368" r="30228" b="35320"/>
          <a:stretch/>
        </p:blipFill>
        <p:spPr>
          <a:xfrm>
            <a:off x="311700" y="1201225"/>
            <a:ext cx="8520600" cy="3318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1"/>
          <p:cNvSpPr txBox="1">
            <a:spLocks noGrp="1"/>
          </p:cNvSpPr>
          <p:nvPr>
            <p:ph type="title"/>
          </p:nvPr>
        </p:nvSpPr>
        <p:spPr>
          <a:xfrm>
            <a:off x="139825" y="138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Talks </a:t>
            </a:r>
            <a:endParaRPr/>
          </a:p>
        </p:txBody>
      </p:sp>
      <p:sp>
        <p:nvSpPr>
          <p:cNvPr id="346" name="Google Shape;346;p51"/>
          <p:cNvSpPr txBox="1">
            <a:spLocks noGrp="1"/>
          </p:cNvSpPr>
          <p:nvPr>
            <p:ph type="body" idx="1"/>
          </p:nvPr>
        </p:nvSpPr>
        <p:spPr>
          <a:xfrm>
            <a:off x="311700" y="710825"/>
            <a:ext cx="8520600" cy="44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Year 13 Leadership Team</a:t>
            </a:r>
            <a:endParaRPr/>
          </a:p>
          <a:p>
            <a:pPr marL="457200" lvl="0" indent="-342900" algn="just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Junead Khan - Head Boy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Haaniya Adnan - Head Girl</a:t>
            </a:r>
            <a:endParaRPr/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Current Year 12 </a:t>
            </a:r>
            <a:endParaRPr b="1"/>
          </a:p>
          <a:p>
            <a:pPr marL="457200" lvl="0" indent="-342900" algn="just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Luca Gabella - Internal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Physics, Chemistry, Maths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Aaryaman Walia - External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Politics, Economics, Maths</a:t>
            </a:r>
            <a:endParaRPr/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Previous Students</a:t>
            </a:r>
            <a:endParaRPr b="1"/>
          </a:p>
          <a:p>
            <a:pPr marL="457200" lvl="0" indent="-342900" algn="just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Ramsha Syeda  / Danielle Deadman </a:t>
            </a:r>
            <a:endParaRPr/>
          </a:p>
        </p:txBody>
      </p:sp>
      <p:pic>
        <p:nvPicPr>
          <p:cNvPr id="347" name="Google Shape;34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425" y="1478337"/>
            <a:ext cx="4055550" cy="218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"/>
          <p:cNvSpPr txBox="1">
            <a:spLocks noGrp="1"/>
          </p:cNvSpPr>
          <p:nvPr>
            <p:ph type="ctrTitle"/>
          </p:nvPr>
        </p:nvSpPr>
        <p:spPr>
          <a:xfrm>
            <a:off x="342900" y="3720103"/>
            <a:ext cx="5829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800"/>
              <a:buFont typeface="Questrial"/>
              <a:buNone/>
            </a:pPr>
            <a:r>
              <a:rPr lang="en"/>
              <a:t>SIXTH FORM OPEN EVENING</a:t>
            </a:r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Ramsha Syeda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3"/>
          <p:cNvPicPr preferRelativeResize="0"/>
          <p:nvPr/>
        </p:nvPicPr>
        <p:blipFill rotWithShape="1">
          <a:blip r:embed="rId3">
            <a:alphaModFix/>
          </a:blip>
          <a:srcRect t="10441" r="9090" b="22493"/>
          <a:stretch/>
        </p:blipFill>
        <p:spPr>
          <a:xfrm>
            <a:off x="15" y="8"/>
            <a:ext cx="9143984" cy="514349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3"/>
          <p:cNvSpPr/>
          <p:nvPr/>
        </p:nvSpPr>
        <p:spPr>
          <a:xfrm>
            <a:off x="-1" y="0"/>
            <a:ext cx="5664000" cy="5143500"/>
          </a:xfrm>
          <a:prstGeom prst="rect">
            <a:avLst/>
          </a:prstGeom>
          <a:solidFill>
            <a:srgbClr val="FFFFFF">
              <a:alpha val="898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estrial"/>
              <a:buNone/>
            </a:pPr>
            <a:endParaRPr sz="1400" b="0" i="0" u="none" strike="noStrike" cap="none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60" name="Google Shape;360;p53"/>
          <p:cNvSpPr txBox="1">
            <a:spLocks noGrp="1"/>
          </p:cNvSpPr>
          <p:nvPr>
            <p:ph type="title"/>
          </p:nvPr>
        </p:nvSpPr>
        <p:spPr>
          <a:xfrm>
            <a:off x="768096" y="438912"/>
            <a:ext cx="45501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Questrial"/>
              <a:buNone/>
            </a:pPr>
            <a:r>
              <a:rPr lang="en">
                <a:solidFill>
                  <a:srgbClr val="000000"/>
                </a:solidFill>
              </a:rPr>
              <a:t>A LITTLE ABOUT ME…</a:t>
            </a:r>
            <a:endParaRPr/>
          </a:p>
        </p:txBody>
      </p:sp>
      <p:cxnSp>
        <p:nvCxnSpPr>
          <p:cNvPr id="361" name="Google Shape;361;p53"/>
          <p:cNvCxnSpPr/>
          <p:nvPr/>
        </p:nvCxnSpPr>
        <p:spPr>
          <a:xfrm rot="10800000">
            <a:off x="571500" y="619743"/>
            <a:ext cx="0" cy="685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2" name="Google Shape;362;p53"/>
          <p:cNvSpPr txBox="1">
            <a:spLocks noGrp="1"/>
          </p:cNvSpPr>
          <p:nvPr>
            <p:ph type="body" idx="1"/>
          </p:nvPr>
        </p:nvSpPr>
        <p:spPr>
          <a:xfrm>
            <a:off x="768096" y="1714500"/>
            <a:ext cx="45501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63500" lvl="0" indent="-107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 Studying Dentistry at King’s College London</a:t>
            </a:r>
            <a:endParaRPr/>
          </a:p>
          <a:p>
            <a:pPr marL="63500" lvl="0" indent="-1079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 Biology, Chemistry, Maths and Further Maths AS</a:t>
            </a:r>
            <a:endParaRPr/>
          </a:p>
          <a:p>
            <a:pPr marL="63500" lvl="0" indent="-1079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 GCSEs: 12A*s, 1 A</a:t>
            </a:r>
            <a:endParaRPr/>
          </a:p>
          <a:p>
            <a:pPr marL="63500" lvl="0" indent="-1079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">
                <a:solidFill>
                  <a:srgbClr val="000000"/>
                </a:solidFill>
              </a:rPr>
              <a:t> A-levels: A*A*A* A</a:t>
            </a:r>
            <a:endParaRPr/>
          </a:p>
          <a:p>
            <a:pPr marL="6350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700"/>
              <a:buFont typeface="Courier New"/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4"/>
          <p:cNvSpPr txBox="1">
            <a:spLocks noGrp="1"/>
          </p:cNvSpPr>
          <p:nvPr>
            <p:ph type="title"/>
          </p:nvPr>
        </p:nvSpPr>
        <p:spPr>
          <a:xfrm>
            <a:off x="2200275" y="426259"/>
            <a:ext cx="657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3300"/>
              <a:buFont typeface="Century Schoolbook"/>
              <a:buNone/>
            </a:pPr>
            <a:r>
              <a:rPr lang="en" b="1"/>
              <a:t>6</a:t>
            </a:r>
            <a:r>
              <a:rPr lang="en" b="1" baseline="30000"/>
              <a:t>th</a:t>
            </a:r>
            <a:r>
              <a:rPr lang="en" b="1"/>
              <a:t> form- my experience</a:t>
            </a:r>
            <a:endParaRPr/>
          </a:p>
        </p:txBody>
      </p:sp>
      <p:sp>
        <p:nvSpPr>
          <p:cNvPr id="369" name="Google Shape;369;p54"/>
          <p:cNvSpPr txBox="1">
            <a:spLocks noGrp="1"/>
          </p:cNvSpPr>
          <p:nvPr>
            <p:ph type="body" idx="1"/>
          </p:nvPr>
        </p:nvSpPr>
        <p:spPr>
          <a:xfrm>
            <a:off x="2200275" y="1828800"/>
            <a:ext cx="6577800" cy="27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41300" lvl="0" indent="-234950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2700"/>
              <a:buChar char="–"/>
            </a:pPr>
            <a:r>
              <a:rPr lang="en" sz="2700"/>
              <a:t>4 subjects:</a:t>
            </a:r>
            <a:endParaRPr/>
          </a:p>
          <a:p>
            <a:pPr marL="482600" lvl="1" indent="-2413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400"/>
              <a:buChar char="–"/>
            </a:pPr>
            <a:r>
              <a:rPr lang="en" sz="2400"/>
              <a:t>French, Biology, Psychology, PE</a:t>
            </a:r>
            <a:endParaRPr/>
          </a:p>
          <a:p>
            <a:pPr marL="241300" lvl="0" indent="-2349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700"/>
              <a:buChar char="–"/>
            </a:pPr>
            <a:r>
              <a:rPr lang="en" sz="2700"/>
              <a:t>Sports team</a:t>
            </a:r>
            <a:endParaRPr/>
          </a:p>
          <a:p>
            <a:pPr marL="241300" lvl="0" indent="-23495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700"/>
              <a:buChar char="–"/>
            </a:pPr>
            <a:r>
              <a:rPr lang="en" sz="2700"/>
              <a:t>Summer school</a:t>
            </a:r>
            <a:endParaRPr/>
          </a:p>
          <a:p>
            <a:pPr marL="241300" lvl="0" indent="-63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700"/>
              <a:buNone/>
            </a:pPr>
            <a:endParaRPr sz="2700"/>
          </a:p>
          <a:p>
            <a:pPr marL="241300" lvl="0" indent="-63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700"/>
              <a:buNone/>
            </a:pPr>
            <a:endParaRPr sz="2700"/>
          </a:p>
          <a:p>
            <a:pPr marL="241300" lvl="0" indent="-63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700"/>
              <a:buNone/>
            </a:pPr>
            <a:endParaRPr sz="2700"/>
          </a:p>
          <a:p>
            <a:pPr marL="241300" lvl="0" indent="-635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700"/>
              <a:buNone/>
            </a:pPr>
            <a:endParaRPr sz="2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5"/>
          <p:cNvSpPr txBox="1">
            <a:spLocks noGrp="1"/>
          </p:cNvSpPr>
          <p:nvPr>
            <p:ph type="title"/>
          </p:nvPr>
        </p:nvSpPr>
        <p:spPr>
          <a:xfrm>
            <a:off x="2200275" y="426259"/>
            <a:ext cx="657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3300"/>
              <a:buFont typeface="Century Schoolbook"/>
              <a:buNone/>
            </a:pPr>
            <a:r>
              <a:rPr lang="en" b="1"/>
              <a:t>Life post 6</a:t>
            </a:r>
            <a:r>
              <a:rPr lang="en" b="1" baseline="30000"/>
              <a:t>th</a:t>
            </a:r>
            <a:r>
              <a:rPr lang="en" b="1"/>
              <a:t> form</a:t>
            </a:r>
            <a:endParaRPr/>
          </a:p>
        </p:txBody>
      </p:sp>
      <p:sp>
        <p:nvSpPr>
          <p:cNvPr id="376" name="Google Shape;376;p55"/>
          <p:cNvSpPr txBox="1">
            <a:spLocks noGrp="1"/>
          </p:cNvSpPr>
          <p:nvPr>
            <p:ph type="body" idx="1"/>
          </p:nvPr>
        </p:nvSpPr>
        <p:spPr>
          <a:xfrm>
            <a:off x="2200275" y="1828800"/>
            <a:ext cx="6577800" cy="27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41300" lvl="0" indent="-247650" algn="l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2500"/>
              <a:buChar char="–"/>
            </a:pPr>
            <a:r>
              <a:rPr lang="en" sz="2500"/>
              <a:t>Not what I had planned</a:t>
            </a:r>
            <a:endParaRPr/>
          </a:p>
          <a:p>
            <a:pPr marL="241300" lvl="0" indent="-247650" algn="l" rtl="0">
              <a:lnSpc>
                <a:spcPct val="10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500"/>
              <a:buChar char="–"/>
            </a:pPr>
            <a:r>
              <a:rPr lang="en" sz="2500"/>
              <a:t>Full time employment</a:t>
            </a:r>
            <a:endParaRPr/>
          </a:p>
          <a:p>
            <a:pPr marL="241300" lvl="0" indent="-247650" algn="l" rtl="0">
              <a:lnSpc>
                <a:spcPct val="10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500"/>
              <a:buChar char="–"/>
            </a:pPr>
            <a:r>
              <a:rPr lang="en" sz="2500"/>
              <a:t>Now planning on degree level apprenticeship in physiotherapy</a:t>
            </a:r>
            <a:endParaRPr/>
          </a:p>
          <a:p>
            <a:pPr marL="241300" lvl="0" indent="-247650" algn="l" rtl="0">
              <a:lnSpc>
                <a:spcPct val="10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500"/>
              <a:buChar char="–"/>
            </a:pPr>
            <a:r>
              <a:rPr lang="en" sz="2500"/>
              <a:t>Still receiving great training and support on the job</a:t>
            </a:r>
            <a:endParaRPr/>
          </a:p>
          <a:p>
            <a:pPr marL="241300" lvl="0" indent="-88900" algn="l" rtl="0">
              <a:lnSpc>
                <a:spcPct val="10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500"/>
              <a:buNone/>
            </a:pPr>
            <a:endParaRPr sz="2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6"/>
          <p:cNvSpPr txBox="1">
            <a:spLocks noGrp="1"/>
          </p:cNvSpPr>
          <p:nvPr>
            <p:ph type="title"/>
          </p:nvPr>
        </p:nvSpPr>
        <p:spPr>
          <a:xfrm>
            <a:off x="2200275" y="426259"/>
            <a:ext cx="6577800" cy="11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3300"/>
              <a:buFont typeface="Century Schoolbook"/>
              <a:buNone/>
            </a:pPr>
            <a:r>
              <a:rPr lang="en" b="1"/>
              <a:t>How to get the best out of 6</a:t>
            </a:r>
            <a:r>
              <a:rPr lang="en" b="1" baseline="30000"/>
              <a:t>th</a:t>
            </a:r>
            <a:r>
              <a:rPr lang="en" b="1"/>
              <a:t> form</a:t>
            </a:r>
            <a:endParaRPr/>
          </a:p>
        </p:txBody>
      </p:sp>
      <p:sp>
        <p:nvSpPr>
          <p:cNvPr id="383" name="Google Shape;383;p56"/>
          <p:cNvSpPr txBox="1">
            <a:spLocks noGrp="1"/>
          </p:cNvSpPr>
          <p:nvPr>
            <p:ph type="body" idx="1"/>
          </p:nvPr>
        </p:nvSpPr>
        <p:spPr>
          <a:xfrm>
            <a:off x="2200275" y="1828800"/>
            <a:ext cx="6577800" cy="27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81000" lvl="0" indent="-381000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64B56"/>
              </a:buClr>
              <a:buSzPts val="2400"/>
              <a:buAutoNum type="arabicParenR"/>
            </a:pPr>
            <a:r>
              <a:rPr lang="en" sz="2400"/>
              <a:t>Have a plan (ish)</a:t>
            </a:r>
            <a:endParaRPr/>
          </a:p>
          <a:p>
            <a:pPr marL="381000" lvl="0" indent="-3810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400"/>
              <a:buAutoNum type="arabicParenR"/>
            </a:pPr>
            <a:r>
              <a:rPr lang="en" sz="2400"/>
              <a:t>Use your time effectively</a:t>
            </a:r>
            <a:endParaRPr/>
          </a:p>
          <a:p>
            <a:pPr marL="381000" lvl="0" indent="-3810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400"/>
              <a:buAutoNum type="arabicParenR"/>
            </a:pPr>
            <a:r>
              <a:rPr lang="en" sz="2400"/>
              <a:t>Find the right balance for you</a:t>
            </a:r>
            <a:endParaRPr/>
          </a:p>
          <a:p>
            <a:pPr marL="381000" lvl="0" indent="-3810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400"/>
              <a:buAutoNum type="arabicParenR"/>
            </a:pPr>
            <a:r>
              <a:rPr lang="en" sz="2400"/>
              <a:t>Be organised</a:t>
            </a:r>
            <a:endParaRPr/>
          </a:p>
          <a:p>
            <a:pPr marL="381000" lvl="0" indent="-381000" algn="l" rtl="0">
              <a:lnSpc>
                <a:spcPct val="111000"/>
              </a:lnSpc>
              <a:spcBef>
                <a:spcPts val="700"/>
              </a:spcBef>
              <a:spcAft>
                <a:spcPts val="0"/>
              </a:spcAft>
              <a:buClr>
                <a:srgbClr val="464B56"/>
              </a:buClr>
              <a:buSzPts val="2400"/>
              <a:buAutoNum type="arabicParenR"/>
            </a:pPr>
            <a:r>
              <a:rPr lang="en" sz="2400"/>
              <a:t>ENJOY IT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Headteacher - Alison Lusuardi </a:t>
            </a:r>
            <a:endParaRPr/>
          </a:p>
        </p:txBody>
      </p:sp>
      <p:pic>
        <p:nvPicPr>
          <p:cNvPr id="255" name="Google Shape;255;p39"/>
          <p:cNvPicPr preferRelativeResize="0"/>
          <p:nvPr/>
        </p:nvPicPr>
        <p:blipFill rotWithShape="1">
          <a:blip r:embed="rId3">
            <a:alphaModFix/>
          </a:blip>
          <a:srcRect l="25946" t="22407" r="42005" b="18266"/>
          <a:stretch/>
        </p:blipFill>
        <p:spPr>
          <a:xfrm>
            <a:off x="2783100" y="1152750"/>
            <a:ext cx="3577776" cy="372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TLA? A Summary </a:t>
            </a:r>
            <a:endParaRPr/>
          </a:p>
        </p:txBody>
      </p:sp>
      <p:sp>
        <p:nvSpPr>
          <p:cNvPr id="389" name="Google Shape;389;p57"/>
          <p:cNvSpPr txBox="1">
            <a:spLocks noGrp="1"/>
          </p:cNvSpPr>
          <p:nvPr>
            <p:ph type="body" idx="1"/>
          </p:nvPr>
        </p:nvSpPr>
        <p:spPr>
          <a:xfrm>
            <a:off x="159725" y="1152475"/>
            <a:ext cx="867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It is what most of you are used to</a:t>
            </a:r>
            <a:endParaRPr sz="240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Outstanding Pastoral Care</a:t>
            </a:r>
            <a:endParaRPr sz="240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Excellent Academic Results</a:t>
            </a:r>
            <a:endParaRPr sz="240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Positive Student Destinations </a:t>
            </a:r>
            <a:endParaRPr sz="240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Outstanding Facilities</a:t>
            </a:r>
            <a:endParaRPr sz="240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Wide Enrichment Opportunities </a:t>
            </a:r>
            <a:endParaRPr sz="2400"/>
          </a:p>
        </p:txBody>
      </p:sp>
      <p:pic>
        <p:nvPicPr>
          <p:cNvPr id="390" name="Google Shape;39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150" y="1766800"/>
            <a:ext cx="3791674" cy="173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Layout of the Evening</a:t>
            </a:r>
            <a:endParaRPr/>
          </a:p>
        </p:txBody>
      </p:sp>
      <p:sp>
        <p:nvSpPr>
          <p:cNvPr id="396" name="Google Shape;396;p5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</a:rPr>
              <a:t>CAPA - ROOM N006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(Art, Drama, Media, Music, Photography)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</a:rPr>
              <a:t>SCIENCES - ROOM P101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(Biology, Chemistry, Physics, Psychology, Science)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</a:rPr>
              <a:t>MATHEMATICS - ROOM N102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(Mathematics, Further Mathematics)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</a:rPr>
              <a:t>HUMANITIES AND ENGLISH - ROOM N104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(English, Geography, History, Philosophy, Politics, Sociology)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Layout of the Evening</a:t>
            </a:r>
            <a:endParaRPr/>
          </a:p>
        </p:txBody>
      </p:sp>
      <p:sp>
        <p:nvSpPr>
          <p:cNvPr id="402" name="Google Shape;402;p59"/>
          <p:cNvSpPr txBox="1">
            <a:spLocks noGrp="1"/>
          </p:cNvSpPr>
          <p:nvPr>
            <p:ph type="body" idx="1"/>
          </p:nvPr>
        </p:nvSpPr>
        <p:spPr>
          <a:xfrm>
            <a:off x="311700" y="698300"/>
            <a:ext cx="8520600" cy="2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BUSINESS AND ECONOMICS - ROOM N105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(Business, Economics)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PRODUCT DESIGN AND VOCATIONAL - ROOM N108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(Product Design, Health &amp; Social Care, Travel &amp; Tourism)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MODERN FOREIGN LANGUAGES AND ICT - ROOM N109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(Languages, Computing, ICT)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SPORT - ROOM N112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(Physical Education, Sport)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for the evening</a:t>
            </a:r>
            <a:endParaRPr/>
          </a:p>
        </p:txBody>
      </p:sp>
      <p:sp>
        <p:nvSpPr>
          <p:cNvPr id="408" name="Google Shape;408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Ask lots of questions to staff and students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Collect prospectus and subject information sheets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Visit every faculty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Complete student survey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After the evening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Review subject sheets and further information in prospectus 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subject entry requirements and current GCSE predictions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Apply using the application form in the prospectus / online </a:t>
            </a:r>
            <a:endParaRPr/>
          </a:p>
        </p:txBody>
      </p:sp>
      <p:pic>
        <p:nvPicPr>
          <p:cNvPr id="409" name="Google Shape;40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5376" y="702826"/>
            <a:ext cx="2686925" cy="20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Roles and Staff </a:t>
            </a:r>
            <a:endParaRPr/>
          </a:p>
        </p:txBody>
      </p:sp>
      <p:pic>
        <p:nvPicPr>
          <p:cNvPr id="261" name="Google Shape;2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250" y="1378700"/>
            <a:ext cx="1299550" cy="19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0"/>
          <p:cNvPicPr preferRelativeResize="0"/>
          <p:nvPr/>
        </p:nvPicPr>
        <p:blipFill rotWithShape="1">
          <a:blip r:embed="rId4">
            <a:alphaModFix/>
          </a:blip>
          <a:srcRect l="44149" t="28825" r="47046" b="47406"/>
          <a:stretch/>
        </p:blipFill>
        <p:spPr>
          <a:xfrm>
            <a:off x="2667613" y="1330553"/>
            <a:ext cx="1299552" cy="197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0"/>
          <p:cNvPicPr preferRelativeResize="0"/>
          <p:nvPr/>
        </p:nvPicPr>
        <p:blipFill rotWithShape="1">
          <a:blip r:embed="rId5">
            <a:alphaModFix/>
          </a:blip>
          <a:srcRect l="42971" t="29337" r="45778" b="47763"/>
          <a:stretch/>
        </p:blipFill>
        <p:spPr>
          <a:xfrm>
            <a:off x="4571999" y="1378700"/>
            <a:ext cx="1723618" cy="19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 txBox="1"/>
          <p:nvPr/>
        </p:nvSpPr>
        <p:spPr>
          <a:xfrm>
            <a:off x="8675" y="3558225"/>
            <a:ext cx="25047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 Forth - Assistant Headteacher</a:t>
            </a:r>
            <a:endParaRPr/>
          </a:p>
        </p:txBody>
      </p:sp>
      <p:sp>
        <p:nvSpPr>
          <p:cNvPr id="265" name="Google Shape;265;p40"/>
          <p:cNvSpPr txBox="1"/>
          <p:nvPr/>
        </p:nvSpPr>
        <p:spPr>
          <a:xfrm>
            <a:off x="6800550" y="3616775"/>
            <a:ext cx="19467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 Clark - Sixth Form Attendance </a:t>
            </a:r>
            <a:endParaRPr/>
          </a:p>
        </p:txBody>
      </p:sp>
      <p:sp>
        <p:nvSpPr>
          <p:cNvPr id="266" name="Google Shape;266;p40"/>
          <p:cNvSpPr txBox="1"/>
          <p:nvPr/>
        </p:nvSpPr>
        <p:spPr>
          <a:xfrm>
            <a:off x="4675688" y="3616775"/>
            <a:ext cx="1723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Mr Chinchen - Head of Year 13 </a:t>
            </a:r>
            <a:endParaRPr/>
          </a:p>
        </p:txBody>
      </p:sp>
      <p:pic>
        <p:nvPicPr>
          <p:cNvPr id="267" name="Google Shape;267;p40"/>
          <p:cNvPicPr preferRelativeResize="0"/>
          <p:nvPr/>
        </p:nvPicPr>
        <p:blipFill rotWithShape="1">
          <a:blip r:embed="rId6">
            <a:alphaModFix/>
          </a:blip>
          <a:srcRect l="44074" t="29273" r="46631" b="47248"/>
          <a:stretch/>
        </p:blipFill>
        <p:spPr>
          <a:xfrm>
            <a:off x="7079550" y="1378700"/>
            <a:ext cx="1388702" cy="19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0"/>
          <p:cNvSpPr txBox="1"/>
          <p:nvPr/>
        </p:nvSpPr>
        <p:spPr>
          <a:xfrm>
            <a:off x="2321775" y="3616775"/>
            <a:ext cx="1867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 Chana - Sixth Form Administrator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 l="22712" t="22409" r="8794" b="11171"/>
          <a:stretch/>
        </p:blipFill>
        <p:spPr>
          <a:xfrm>
            <a:off x="48675" y="104350"/>
            <a:ext cx="9046651" cy="4934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38" y="56100"/>
            <a:ext cx="8944525" cy="50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>
            <a:spLocks noGrp="1"/>
          </p:cNvSpPr>
          <p:nvPr>
            <p:ph type="title"/>
          </p:nvPr>
        </p:nvSpPr>
        <p:spPr>
          <a:xfrm>
            <a:off x="164375" y="199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Enrichment</a:t>
            </a:r>
            <a:endParaRPr/>
          </a:p>
        </p:txBody>
      </p:sp>
      <p:sp>
        <p:nvSpPr>
          <p:cNvPr id="288" name="Google Shape;288;p43"/>
          <p:cNvSpPr txBox="1">
            <a:spLocks noGrp="1"/>
          </p:cNvSpPr>
          <p:nvPr>
            <p:ph type="body" idx="1"/>
          </p:nvPr>
        </p:nvSpPr>
        <p:spPr>
          <a:xfrm>
            <a:off x="311700" y="772200"/>
            <a:ext cx="4463700" cy="3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Community Service (80 hours)</a:t>
            </a:r>
            <a:endParaRPr/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Range of ways to give back to the school and local community </a:t>
            </a:r>
            <a:endParaRPr/>
          </a:p>
          <a:p>
            <a:pPr marL="1371600" lvl="2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Lower school mentoring</a:t>
            </a:r>
            <a:endParaRPr/>
          </a:p>
          <a:p>
            <a:pPr marL="1371600" lvl="2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Primary school volunteering</a:t>
            </a:r>
            <a:endParaRPr/>
          </a:p>
          <a:p>
            <a:pPr marL="1371600" lvl="2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Assisting local charities and organisations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Young Enterprise</a:t>
            </a:r>
            <a:endParaRPr/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Company Programme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Duke of Edinburgh</a:t>
            </a:r>
            <a:endParaRPr/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Gold Award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 Experience</a:t>
            </a:r>
            <a:endParaRPr/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Full week in Year 12 </a:t>
            </a:r>
            <a:endParaRPr/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Range of experience opportunities throughout the sixth fo form </a:t>
            </a:r>
            <a:endParaRPr/>
          </a:p>
        </p:txBody>
      </p:sp>
      <p:pic>
        <p:nvPicPr>
          <p:cNvPr id="289" name="Google Shape;2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9025" y="2571750"/>
            <a:ext cx="4294976" cy="26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9025" y="0"/>
            <a:ext cx="4294974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UCAS</a:t>
            </a:r>
            <a:endParaRPr/>
          </a:p>
        </p:txBody>
      </p:sp>
      <p:sp>
        <p:nvSpPr>
          <p:cNvPr id="296" name="Google Shape;296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support programme starting in Year 12 including: </a:t>
            </a:r>
            <a:endParaRPr/>
          </a:p>
          <a:p>
            <a:pPr marL="457200" lvl="0" indent="-342900" algn="just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Personal Statement Workshops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External Support Sessions on Personal Statements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University Speakers 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University Open Days 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Oxbridge Support</a:t>
            </a:r>
            <a:endParaRPr/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Mock Interviews at Eton</a:t>
            </a:r>
            <a:endParaRPr/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Meetings with Oxford Admissions Tutor 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Specialist support from dedicated staff for other post 18 opportunities including Apprenticeships, employment and further training</a:t>
            </a:r>
            <a:endParaRPr/>
          </a:p>
        </p:txBody>
      </p:sp>
      <p:pic>
        <p:nvPicPr>
          <p:cNvPr id="297" name="Google Shape;2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7084" y="0"/>
            <a:ext cx="3436916" cy="10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Pastoral Care </a:t>
            </a:r>
            <a:endParaRPr/>
          </a:p>
        </p:txBody>
      </p:sp>
      <p:sp>
        <p:nvSpPr>
          <p:cNvPr id="303" name="Google Shape;303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1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Pastoral Tutors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 Support Service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Counselling Service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External sessions on topics such as: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Exam Stress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Mindfulness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Personal Issues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Personal Finance and Banking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Life Skills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Careers and Next Steps</a:t>
            </a:r>
            <a:endParaRPr/>
          </a:p>
        </p:txBody>
      </p:sp>
      <p:pic>
        <p:nvPicPr>
          <p:cNvPr id="304" name="Google Shape;30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375" y="1110075"/>
            <a:ext cx="4193350" cy="29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Supervised Study</a:t>
            </a:r>
            <a:endParaRPr/>
          </a:p>
        </p:txBody>
      </p:sp>
      <p:sp>
        <p:nvSpPr>
          <p:cNvPr id="310" name="Google Shape;310;p46"/>
          <p:cNvSpPr txBox="1">
            <a:spLocks noGrp="1"/>
          </p:cNvSpPr>
          <p:nvPr>
            <p:ph type="body" idx="1"/>
          </p:nvPr>
        </p:nvSpPr>
        <p:spPr>
          <a:xfrm>
            <a:off x="0" y="1152475"/>
            <a:ext cx="4295100" cy="3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Dedicated Supervised Study Room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Five hours per week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Supervised study teachers for every session offering support and guidance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Quiet working space for students to complete further reading and extend knowledge base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Task sheets created by subject areas to give students structured specific work to complete  </a:t>
            </a:r>
            <a:endParaRPr/>
          </a:p>
        </p:txBody>
      </p:sp>
      <p:pic>
        <p:nvPicPr>
          <p:cNvPr id="311" name="Google Shape;311;p46"/>
          <p:cNvPicPr preferRelativeResize="0"/>
          <p:nvPr/>
        </p:nvPicPr>
        <p:blipFill rotWithShape="1">
          <a:blip r:embed="rId3">
            <a:alphaModFix/>
          </a:blip>
          <a:srcRect l="12332" t="29986" r="16629" b="15944"/>
          <a:stretch/>
        </p:blipFill>
        <p:spPr>
          <a:xfrm>
            <a:off x="4368750" y="1338650"/>
            <a:ext cx="4716077" cy="214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athered">
  <a:themeElements>
    <a:clrScheme name="Feathered">
      <a:dk1>
        <a:srgbClr val="000000"/>
      </a:dk1>
      <a:lt1>
        <a:srgbClr val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tegral">
  <a:themeElements>
    <a:clrScheme name="Custom 3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FD572D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924</Words>
  <Application>Microsoft Office PowerPoint</Application>
  <PresentationFormat>On-screen Show (16:9)</PresentationFormat>
  <Paragraphs>157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Century Schoolbook</vt:lpstr>
      <vt:lpstr>Calibri</vt:lpstr>
      <vt:lpstr>Questrial</vt:lpstr>
      <vt:lpstr>Corbel</vt:lpstr>
      <vt:lpstr>Courier New</vt:lpstr>
      <vt:lpstr>Arial</vt:lpstr>
      <vt:lpstr>Noto Sans Symbols</vt:lpstr>
      <vt:lpstr>Arial Narrow</vt:lpstr>
      <vt:lpstr>Simple Light</vt:lpstr>
      <vt:lpstr>Feathered</vt:lpstr>
      <vt:lpstr>Integral</vt:lpstr>
      <vt:lpstr>Open Evening 2018 </vt:lpstr>
      <vt:lpstr>Headteacher - Alison Lusuardi </vt:lpstr>
      <vt:lpstr>Roles and Staff </vt:lpstr>
      <vt:lpstr>PowerPoint Presentation</vt:lpstr>
      <vt:lpstr>PowerPoint Presentation</vt:lpstr>
      <vt:lpstr>Enrichment</vt:lpstr>
      <vt:lpstr>UCAS</vt:lpstr>
      <vt:lpstr>Pastoral Care </vt:lpstr>
      <vt:lpstr>Supervised Study</vt:lpstr>
      <vt:lpstr>Facilities</vt:lpstr>
      <vt:lpstr>TLA Expectations</vt:lpstr>
      <vt:lpstr>New Building - Front </vt:lpstr>
      <vt:lpstr>New Building - Side Aspect </vt:lpstr>
      <vt:lpstr>Student Talks </vt:lpstr>
      <vt:lpstr>SIXTH FORM OPEN EVENING</vt:lpstr>
      <vt:lpstr>A LITTLE ABOUT ME…</vt:lpstr>
      <vt:lpstr>6th form- my experience</vt:lpstr>
      <vt:lpstr>Life post 6th form</vt:lpstr>
      <vt:lpstr>How to get the best out of 6th form</vt:lpstr>
      <vt:lpstr>Why TLA? A Summary </vt:lpstr>
      <vt:lpstr>Layout of the Evening</vt:lpstr>
      <vt:lpstr>Layout of the Evening</vt:lpstr>
      <vt:lpstr>Tips for the evening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Evening 2018 </dc:title>
  <dc:creator>Aaron Forth</dc:creator>
  <cp:lastModifiedBy>Aaron Forth</cp:lastModifiedBy>
  <cp:revision>1</cp:revision>
  <dcterms:modified xsi:type="dcterms:W3CDTF">2018-11-02T09:52:36Z</dcterms:modified>
</cp:coreProperties>
</file>